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15" r:id="rId3"/>
    <p:sldId id="336" r:id="rId5"/>
    <p:sldId id="337" r:id="rId6"/>
    <p:sldId id="338" r:id="rId7"/>
    <p:sldId id="342" r:id="rId8"/>
    <p:sldId id="343" r:id="rId9"/>
    <p:sldId id="344" r:id="rId10"/>
    <p:sldId id="345" r:id="rId11"/>
    <p:sldId id="347" r:id="rId12"/>
    <p:sldId id="346" r:id="rId13"/>
    <p:sldId id="351" r:id="rId14"/>
    <p:sldId id="356" r:id="rId15"/>
    <p:sldId id="352" r:id="rId16"/>
    <p:sldId id="350" r:id="rId17"/>
    <p:sldId id="353" r:id="rId18"/>
    <p:sldId id="348" r:id="rId19"/>
    <p:sldId id="355" r:id="rId20"/>
    <p:sldId id="349" r:id="rId21"/>
    <p:sldId id="354" r:id="rId22"/>
    <p:sldId id="268" r:id="rId23"/>
    <p:sldId id="357" r:id="rId24"/>
    <p:sldId id="332" r:id="rId25"/>
  </p:sldIdLst>
  <p:sldSz cx="9144000" cy="514477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0"/>
    <p:restoredTop sz="94694"/>
  </p:normalViewPr>
  <p:slideViewPr>
    <p:cSldViewPr>
      <p:cViewPr varScale="1">
        <p:scale>
          <a:sx n="161" d="100"/>
          <a:sy n="161" d="100"/>
        </p:scale>
        <p:origin x="992" y="200"/>
      </p:cViewPr>
      <p:guideLst>
        <p:guide orient="horz" pos="1597"/>
        <p:guide pos="288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gs" Target="tags/tag33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78BA24-7F2F-4C78-855E-3E651DE458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cr</a:t>
            </a:r>
            <a:r>
              <a:rPr lang="en-US" altLang="zh-CN" dirty="0"/>
              <a:t>: https://www.kt1.com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7DB20-2E87-4E5B-9441-63DB909E25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B0C7B-8D46-427A-A77E-8A644A2706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29"/>
            <a:ext cx="2057400" cy="329309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829"/>
            <a:ext cx="6019800" cy="329309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F0E76-E6F9-4125-90CD-90F8EE17D5E5}" type="datetime1">
              <a:rPr lang="zh-CN" altLang="en-US" smtClean="0"/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2915816" y="4805481"/>
            <a:ext cx="2133600" cy="273929"/>
          </a:xfrm>
          <a:prstGeom prst="rect">
            <a:avLst/>
          </a:prstGeom>
        </p:spPr>
        <p:txBody>
          <a:bodyPr/>
          <a:lstStyle/>
          <a:p>
            <a:fld id="{916F26BD-DE47-4663-A93D-9EEAA4334141}" type="slidenum">
              <a:rPr lang="zh-CN" altLang="en-US" smtClean="0"/>
            </a:fld>
            <a:endParaRPr lang="zh-CN" altLang="en-US"/>
          </a:p>
        </p:txBody>
      </p:sp>
      <p:sp>
        <p:nvSpPr>
          <p:cNvPr id="8" name="Freeform 50"/>
          <p:cNvSpPr/>
          <p:nvPr userDrawn="1"/>
        </p:nvSpPr>
        <p:spPr bwMode="auto">
          <a:xfrm>
            <a:off x="0" y="160276"/>
            <a:ext cx="540060" cy="396044"/>
          </a:xfrm>
          <a:custGeom>
            <a:avLst/>
            <a:gdLst>
              <a:gd name="connsiteX0" fmla="*/ 0 w 1571625"/>
              <a:gd name="connsiteY0" fmla="*/ 206070 h 1373798"/>
              <a:gd name="connsiteX1" fmla="*/ 884726 w 1571625"/>
              <a:gd name="connsiteY1" fmla="*/ 206070 h 1373798"/>
              <a:gd name="connsiteX2" fmla="*/ 884726 w 1571625"/>
              <a:gd name="connsiteY2" fmla="*/ 0 h 1373798"/>
              <a:gd name="connsiteX3" fmla="*/ 1571625 w 1571625"/>
              <a:gd name="connsiteY3" fmla="*/ 686899 h 1373798"/>
              <a:gd name="connsiteX4" fmla="*/ 884726 w 1571625"/>
              <a:gd name="connsiteY4" fmla="*/ 1373798 h 1373798"/>
              <a:gd name="connsiteX5" fmla="*/ 884726 w 1571625"/>
              <a:gd name="connsiteY5" fmla="*/ 1167728 h 1373798"/>
              <a:gd name="connsiteX6" fmla="*/ 0 w 1571625"/>
              <a:gd name="connsiteY6" fmla="*/ 1167728 h 1373798"/>
              <a:gd name="connsiteX7" fmla="*/ 0 w 1571625"/>
              <a:gd name="connsiteY7" fmla="*/ 206070 h 1373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71625" h="1373798">
                <a:moveTo>
                  <a:pt x="0" y="206070"/>
                </a:moveTo>
                <a:lnTo>
                  <a:pt x="884726" y="206070"/>
                </a:lnTo>
                <a:lnTo>
                  <a:pt x="884726" y="0"/>
                </a:lnTo>
                <a:lnTo>
                  <a:pt x="1571625" y="686899"/>
                </a:lnTo>
                <a:lnTo>
                  <a:pt x="884726" y="1373798"/>
                </a:lnTo>
                <a:lnTo>
                  <a:pt x="884726" y="1167728"/>
                </a:lnTo>
                <a:lnTo>
                  <a:pt x="0" y="1167728"/>
                </a:lnTo>
                <a:lnTo>
                  <a:pt x="0" y="20607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lIns="584836" tIns="290000" rIns="580548" bIns="2900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>
                    <a:hueOff val="0"/>
                    <a:satOff val="0"/>
                    <a:lumOff val="0"/>
                    <a:alphaOff val="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1" indent="-171450" defTabSz="800100">
              <a:lnSpc>
                <a:spcPct val="90000"/>
              </a:lnSpc>
              <a:spcAft>
                <a:spcPct val="15000"/>
              </a:spcAft>
              <a:defRPr/>
            </a:pPr>
            <a:r>
              <a:rPr lang="en-US" sz="9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+mn-ea"/>
                <a:sym typeface="Arial" panose="020B0604020202020204" pitchFamily="34" charset="0"/>
              </a:rPr>
              <a:t> </a:t>
            </a:r>
            <a:endParaRPr lang="en-US" sz="90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 advClick="0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273050" y="512920"/>
            <a:ext cx="6489700" cy="524037"/>
          </a:xfrm>
          <a:prstGeom prst="rect">
            <a:avLst/>
          </a:prstGeom>
        </p:spPr>
        <p:txBody>
          <a:bodyPr lIns="68580" tIns="34290" rIns="68580" bIns="34290"/>
          <a:lstStyle>
            <a:lvl1pPr algn="l"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6" name="Text Placeholder 27"/>
          <p:cNvSpPr>
            <a:spLocks noGrp="1"/>
          </p:cNvSpPr>
          <p:nvPr>
            <p:ph type="body" sz="quarter" idx="25"/>
          </p:nvPr>
        </p:nvSpPr>
        <p:spPr>
          <a:xfrm>
            <a:off x="273050" y="940384"/>
            <a:ext cx="6489700" cy="285887"/>
          </a:xfrm>
          <a:prstGeom prst="rect">
            <a:avLst/>
          </a:prstGeom>
        </p:spPr>
        <p:txBody>
          <a:bodyPr lIns="68580" tIns="34290" rIns="68580" bIns="34290"/>
          <a:lstStyle>
            <a:lvl1pPr marL="0" indent="0" algn="l">
              <a:buNone/>
              <a:defRPr sz="900" baseline="0">
                <a:solidFill>
                  <a:schemeClr val="bg1">
                    <a:lumMod val="65000"/>
                  </a:schemeClr>
                </a:solidFill>
                <a:latin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一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>
    <p:rand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>
    <p:random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417B5A-81EA-4943-87DE-8CD181D684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78786-4707-4FA2-A68E-45F1A2B1E82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 advClick="0">
    <p:random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9" Type="http://schemas.openxmlformats.org/officeDocument/2006/relationships/notesSlide" Target="../notesSlides/notesSlide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9" Type="http://schemas.openxmlformats.org/officeDocument/2006/relationships/notesSlide" Target="../notesSlides/notesSlide22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32.xml"/><Relationship Id="rId16" Type="http://schemas.openxmlformats.org/officeDocument/2006/relationships/tags" Target="../tags/tag31.xml"/><Relationship Id="rId15" Type="http://schemas.openxmlformats.org/officeDocument/2006/relationships/tags" Target="../tags/tag30.xml"/><Relationship Id="rId14" Type="http://schemas.openxmlformats.org/officeDocument/2006/relationships/tags" Target="../tags/tag29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hyperlink" Target="https://en.wikipedia.org/wiki/Kullback&#8211;Leibler_divergence#Symmetrised_divergence" TargetMode="External"/><Relationship Id="rId1" Type="http://schemas.openxmlformats.org/officeDocument/2006/relationships/hyperlink" Target="https://en.wikipedia.org/wiki/Cosine_similarity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5145088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62" name="Picture 2" descr="C:\Users\Administrator\Desktop\799c0ddff13d979d898b2d2f010d9fe1.jpg"/>
          <p:cNvPicPr>
            <a:picLocks noChangeAspect="1" noChangeArrowheads="1"/>
          </p:cNvPicPr>
          <p:nvPr/>
        </p:nvPicPr>
        <p:blipFill>
          <a:blip r:embed="rId1"/>
          <a:stretch>
            <a:fillRect/>
          </a:stretch>
        </p:blipFill>
        <p:spPr bwMode="auto">
          <a:xfrm flipH="1">
            <a:off x="5724128" y="1204268"/>
            <a:ext cx="3419872" cy="3940820"/>
          </a:xfrm>
          <a:prstGeom prst="rect">
            <a:avLst/>
          </a:prstGeom>
          <a:noFill/>
        </p:spPr>
      </p:pic>
      <p:sp>
        <p:nvSpPr>
          <p:cNvPr id="6" name="PA_01 130"/>
          <p:cNvSpPr/>
          <p:nvPr>
            <p:custDataLst>
              <p:tags r:id="rId2"/>
            </p:custDataLst>
          </p:nvPr>
        </p:nvSpPr>
        <p:spPr>
          <a:xfrm>
            <a:off x="827584" y="1238603"/>
            <a:ext cx="811675" cy="80914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40" tIns="38420" rIns="76840" bIns="38420" rtlCol="0" anchor="ctr"/>
          <a:lstStyle/>
          <a:p>
            <a:pPr algn="ctr"/>
            <a:endParaRPr lang="zh-CN" altLang="en-US"/>
          </a:p>
        </p:txBody>
      </p:sp>
      <p:sp>
        <p:nvSpPr>
          <p:cNvPr id="7" name="PA_01 131"/>
          <p:cNvSpPr/>
          <p:nvPr>
            <p:custDataLst>
              <p:tags r:id="rId3"/>
            </p:custDataLst>
          </p:nvPr>
        </p:nvSpPr>
        <p:spPr>
          <a:xfrm>
            <a:off x="1777525" y="1238603"/>
            <a:ext cx="811675" cy="80914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40" tIns="38420" rIns="76840" bIns="38420" rtlCol="0" anchor="ctr"/>
          <a:lstStyle/>
          <a:p>
            <a:pPr algn="ctr"/>
            <a:endParaRPr lang="zh-CN" altLang="en-US"/>
          </a:p>
        </p:txBody>
      </p:sp>
      <p:sp>
        <p:nvSpPr>
          <p:cNvPr id="8" name="PA_01 132"/>
          <p:cNvSpPr/>
          <p:nvPr>
            <p:custDataLst>
              <p:tags r:id="rId4"/>
            </p:custDataLst>
          </p:nvPr>
        </p:nvSpPr>
        <p:spPr>
          <a:xfrm>
            <a:off x="2915816" y="1238603"/>
            <a:ext cx="811675" cy="80914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40" tIns="38420" rIns="76840" bIns="38420" rtlCol="0" anchor="ctr"/>
          <a:lstStyle/>
          <a:p>
            <a:pPr algn="ctr"/>
            <a:endParaRPr lang="zh-CN" altLang="en-US"/>
          </a:p>
        </p:txBody>
      </p:sp>
      <p:sp>
        <p:nvSpPr>
          <p:cNvPr id="9" name="PA_01 133"/>
          <p:cNvSpPr/>
          <p:nvPr>
            <p:custDataLst>
              <p:tags r:id="rId5"/>
            </p:custDataLst>
          </p:nvPr>
        </p:nvSpPr>
        <p:spPr>
          <a:xfrm>
            <a:off x="3832333" y="1238603"/>
            <a:ext cx="811675" cy="80914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40" tIns="38420" rIns="76840" bIns="38420" rtlCol="0" anchor="ctr"/>
          <a:lstStyle/>
          <a:p>
            <a:pPr algn="ctr"/>
            <a:endParaRPr lang="zh-CN" altLang="en-US"/>
          </a:p>
        </p:txBody>
      </p:sp>
      <p:grpSp>
        <p:nvGrpSpPr>
          <p:cNvPr id="10" name="PA_01 134"/>
          <p:cNvGrpSpPr/>
          <p:nvPr>
            <p:custDataLst>
              <p:tags r:id="rId6"/>
            </p:custDataLst>
          </p:nvPr>
        </p:nvGrpSpPr>
        <p:grpSpPr>
          <a:xfrm>
            <a:off x="949409" y="1242241"/>
            <a:ext cx="700403" cy="698217"/>
            <a:chOff x="3768359" y="1725446"/>
            <a:chExt cx="1930605" cy="1930605"/>
          </a:xfrm>
        </p:grpSpPr>
        <p:sp>
          <p:nvSpPr>
            <p:cNvPr id="11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PA_01 137"/>
          <p:cNvGrpSpPr/>
          <p:nvPr>
            <p:custDataLst>
              <p:tags r:id="rId7"/>
            </p:custDataLst>
          </p:nvPr>
        </p:nvGrpSpPr>
        <p:grpSpPr>
          <a:xfrm>
            <a:off x="1888849" y="1242241"/>
            <a:ext cx="700403" cy="698217"/>
            <a:chOff x="3768359" y="1725446"/>
            <a:chExt cx="1930605" cy="1930605"/>
          </a:xfrm>
        </p:grpSpPr>
        <p:sp>
          <p:nvSpPr>
            <p:cNvPr id="14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PA_01 140"/>
          <p:cNvGrpSpPr/>
          <p:nvPr>
            <p:custDataLst>
              <p:tags r:id="rId8"/>
            </p:custDataLst>
          </p:nvPr>
        </p:nvGrpSpPr>
        <p:grpSpPr>
          <a:xfrm>
            <a:off x="3022600" y="1242241"/>
            <a:ext cx="700403" cy="698217"/>
            <a:chOff x="3768359" y="1725446"/>
            <a:chExt cx="1930605" cy="1930605"/>
          </a:xfrm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9" name="PA_01 143"/>
          <p:cNvGrpSpPr/>
          <p:nvPr>
            <p:custDataLst>
              <p:tags r:id="rId9"/>
            </p:custDataLst>
          </p:nvPr>
        </p:nvGrpSpPr>
        <p:grpSpPr>
          <a:xfrm>
            <a:off x="3927302" y="1242241"/>
            <a:ext cx="700403" cy="698217"/>
            <a:chOff x="3768359" y="1725446"/>
            <a:chExt cx="1930605" cy="1930605"/>
          </a:xfrm>
        </p:grpSpPr>
        <p:sp>
          <p:nvSpPr>
            <p:cNvPr id="20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2" name="PA_01 146"/>
          <p:cNvSpPr/>
          <p:nvPr>
            <p:custDataLst>
              <p:tags r:id="rId10"/>
            </p:custDataLst>
          </p:nvPr>
        </p:nvSpPr>
        <p:spPr>
          <a:xfrm>
            <a:off x="1057230" y="1492424"/>
            <a:ext cx="482862" cy="754699"/>
          </a:xfrm>
          <a:prstGeom prst="rect">
            <a:avLst/>
          </a:prstGeom>
          <a:effectLst/>
        </p:spPr>
        <p:txBody>
          <a:bodyPr wrap="square" lIns="76840" tIns="38420" rIns="76840" bIns="38420">
            <a:spAutoFit/>
          </a:bodyPr>
          <a:lstStyle/>
          <a:p>
            <a:pPr algn="ctr"/>
            <a:r>
              <a:rPr lang="en-US" altLang="zh-CN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4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PA_01 147"/>
          <p:cNvSpPr/>
          <p:nvPr>
            <p:custDataLst>
              <p:tags r:id="rId11"/>
            </p:custDataLst>
          </p:nvPr>
        </p:nvSpPr>
        <p:spPr>
          <a:xfrm>
            <a:off x="1998028" y="1529813"/>
            <a:ext cx="482862" cy="754699"/>
          </a:xfrm>
          <a:prstGeom prst="rect">
            <a:avLst/>
          </a:prstGeom>
          <a:effectLst/>
        </p:spPr>
        <p:txBody>
          <a:bodyPr wrap="square" lIns="76840" tIns="38420" rIns="76840" bIns="38420">
            <a:spAutoFit/>
          </a:bodyPr>
          <a:lstStyle/>
          <a:p>
            <a:pPr algn="ctr"/>
            <a:r>
              <a:rPr lang="en-US" altLang="zh-CN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en-US" sz="4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PA_01 148"/>
          <p:cNvSpPr/>
          <p:nvPr>
            <p:custDataLst>
              <p:tags r:id="rId12"/>
            </p:custDataLst>
          </p:nvPr>
        </p:nvSpPr>
        <p:spPr>
          <a:xfrm>
            <a:off x="3152830" y="1493809"/>
            <a:ext cx="482862" cy="754699"/>
          </a:xfrm>
          <a:prstGeom prst="rect">
            <a:avLst/>
          </a:prstGeom>
          <a:effectLst/>
        </p:spPr>
        <p:txBody>
          <a:bodyPr wrap="square" lIns="76840" tIns="38420" rIns="76840" bIns="3842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PA_01 149"/>
          <p:cNvSpPr/>
          <p:nvPr>
            <p:custDataLst>
              <p:tags r:id="rId13"/>
            </p:custDataLst>
          </p:nvPr>
        </p:nvSpPr>
        <p:spPr>
          <a:xfrm>
            <a:off x="4048218" y="1526818"/>
            <a:ext cx="482862" cy="753110"/>
          </a:xfrm>
          <a:prstGeom prst="rect">
            <a:avLst/>
          </a:prstGeom>
          <a:effectLst/>
        </p:spPr>
        <p:txBody>
          <a:bodyPr wrap="square" lIns="76840" tIns="38420" rIns="76840" bIns="3842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2</a:t>
            </a:r>
            <a:endParaRPr lang="en-US" altLang="zh-C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8" name="PA_01 162"/>
          <p:cNvGrpSpPr/>
          <p:nvPr>
            <p:custDataLst>
              <p:tags r:id="rId14"/>
            </p:custDataLst>
          </p:nvPr>
        </p:nvGrpSpPr>
        <p:grpSpPr>
          <a:xfrm>
            <a:off x="2704486" y="1636440"/>
            <a:ext cx="103318" cy="102995"/>
            <a:chOff x="3768359" y="1725446"/>
            <a:chExt cx="1930605" cy="1930605"/>
          </a:xfrm>
        </p:grpSpPr>
        <p:sp>
          <p:nvSpPr>
            <p:cNvPr id="39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5BB814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0" name="PA_01 174"/>
          <p:cNvGrpSpPr/>
          <p:nvPr>
            <p:custDataLst>
              <p:tags r:id="rId15"/>
            </p:custDataLst>
          </p:nvPr>
        </p:nvGrpSpPr>
        <p:grpSpPr>
          <a:xfrm>
            <a:off x="6598860" y="1312842"/>
            <a:ext cx="167311" cy="166789"/>
            <a:chOff x="3768359" y="1725446"/>
            <a:chExt cx="1930605" cy="1930605"/>
          </a:xfrm>
        </p:grpSpPr>
        <p:sp>
          <p:nvSpPr>
            <p:cNvPr id="51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5BB814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3" name="PA_01 177"/>
          <p:cNvGrpSpPr/>
          <p:nvPr>
            <p:custDataLst>
              <p:tags r:id="rId16"/>
            </p:custDataLst>
          </p:nvPr>
        </p:nvGrpSpPr>
        <p:grpSpPr>
          <a:xfrm>
            <a:off x="6995831" y="1129745"/>
            <a:ext cx="117074" cy="116709"/>
            <a:chOff x="3768359" y="1725446"/>
            <a:chExt cx="1930605" cy="1930605"/>
          </a:xfrm>
        </p:grpSpPr>
        <p:sp>
          <p:nvSpPr>
            <p:cNvPr id="54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8E946A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6" name="PA_01 180"/>
          <p:cNvGrpSpPr/>
          <p:nvPr>
            <p:custDataLst>
              <p:tags r:id="rId17"/>
            </p:custDataLst>
          </p:nvPr>
        </p:nvGrpSpPr>
        <p:grpSpPr>
          <a:xfrm>
            <a:off x="7329929" y="1293347"/>
            <a:ext cx="83901" cy="83638"/>
            <a:chOff x="3768359" y="1725446"/>
            <a:chExt cx="1930605" cy="1930605"/>
          </a:xfrm>
        </p:grpSpPr>
        <p:sp>
          <p:nvSpPr>
            <p:cNvPr id="57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8E946A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62" name="矩形 259"/>
          <p:cNvSpPr>
            <a:spLocks noChangeArrowheads="1"/>
          </p:cNvSpPr>
          <p:nvPr/>
        </p:nvSpPr>
        <p:spPr bwMode="auto">
          <a:xfrm>
            <a:off x="971600" y="2320516"/>
            <a:ext cx="4176464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zh-CN" altLang="en-US" b="1" cap="all" dirty="0">
                <a:solidFill>
                  <a:schemeClr val="accent1"/>
                </a:solidFill>
                <a:cs typeface="Arial" panose="020B0604020202020204" pitchFamily="34" charset="0"/>
              </a:rPr>
              <a:t>互联网</a:t>
            </a:r>
            <a:r>
              <a:rPr lang="zh-CN" altLang="en-US" b="1" cap="all" dirty="0">
                <a:solidFill>
                  <a:schemeClr val="accent1"/>
                </a:solidFill>
                <a:cs typeface="Arial" panose="020B0604020202020204" pitchFamily="34" charset="0"/>
              </a:rPr>
              <a:t>文本分析作业三</a:t>
            </a:r>
            <a:endParaRPr lang="en-US" altLang="zh-CN" b="1" cap="all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63" name="原创设计师QQ598969553                 _16"/>
          <p:cNvSpPr txBox="1"/>
          <p:nvPr/>
        </p:nvSpPr>
        <p:spPr>
          <a:xfrm>
            <a:off x="1777525" y="3072823"/>
            <a:ext cx="3644614" cy="483870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基于公告文本数据的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文本分析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 advClick="0">
    <p:rand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52717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分类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pic>
        <p:nvPicPr>
          <p:cNvPr id="2" name="图片 1" descr="截屏2022-11-05 07.48.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628015"/>
            <a:ext cx="6702425" cy="43910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266940" y="1384300"/>
            <a:ext cx="177355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/>
              <a:t>[1] DIMAGGIO P, NAG M, BLEI D. Exploiting affinities between topic modeling and the sociological perspective on culture: Application to newspaper coverage of U.S. government arts funding[J/OL]. Poetics, 2013, 41(6): 570-606. DOI:10.1016/j.poetic.2013.08.004.</a:t>
            </a:r>
            <a:endParaRPr lang="zh-CN" altLang="en-US" sz="1200"/>
          </a:p>
        </p:txBody>
      </p:sp>
    </p:spTree>
  </p:cSld>
  <p:clrMapOvr>
    <a:masterClrMapping/>
  </p:clrMapOvr>
  <p:transition spd="med" advClick="0"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62877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利用词云图和主题聚类，我们可以做什么？——主题分类、主题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提取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7700" y="4264660"/>
            <a:ext cx="7005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/>
              <a:t>[1] BOUSSALIS C, COAN T G. Text-mining the signals of climate change doubt[J/OL]. Global Environmental Change, 2016, 36: 89-100. DOI:10.1016/j.gloenvcha.2015.12.001.</a:t>
            </a:r>
            <a:endParaRPr lang="zh-CN" altLang="en-US" sz="1200"/>
          </a:p>
        </p:txBody>
      </p:sp>
      <p:pic>
        <p:nvPicPr>
          <p:cNvPr id="4" name="图片 3" descr="截屏2022-11-05 08.05.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4185" y="591820"/>
            <a:ext cx="8216265" cy="3483610"/>
          </a:xfrm>
          <a:prstGeom prst="rect">
            <a:avLst/>
          </a:prstGeom>
        </p:spPr>
      </p:pic>
    </p:spTree>
  </p:cSld>
  <p:clrMapOvr>
    <a:masterClrMapping/>
  </p:clrMapOvr>
  <p:transition spd="med" advClick="0"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62877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利用词云图和主题聚类，我们可以做什么？——主题分类、主题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提取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43735" y="3544570"/>
            <a:ext cx="45751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/>
              <a:t>[1] CHANDELIER M, STEUCKARDT A, MATHEVET R, 等. Content analysis of newspaper coverage of wolf recolonization in France using structural topic modeling[J/OL]. Biological Conservation, 2018, 220: 254-261. DOI:10.1016/j.biocon.2018.01.029.</a:t>
            </a:r>
            <a:endParaRPr lang="zh-CN" altLang="en-US" sz="1200"/>
          </a:p>
        </p:txBody>
      </p:sp>
      <p:pic>
        <p:nvPicPr>
          <p:cNvPr id="2" name="图片 1" descr="截屏2022-11-05 08.17.43"/>
          <p:cNvPicPr>
            <a:picLocks noChangeAspect="1"/>
          </p:cNvPicPr>
          <p:nvPr/>
        </p:nvPicPr>
        <p:blipFill>
          <a:blip r:embed="rId1"/>
          <a:srcRect t="132" r="72300"/>
          <a:stretch>
            <a:fillRect/>
          </a:stretch>
        </p:blipFill>
        <p:spPr>
          <a:xfrm rot="5400000">
            <a:off x="3688715" y="-2827655"/>
            <a:ext cx="1843405" cy="89706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05180" y="633730"/>
            <a:ext cx="2686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更细致的主题内容</a:t>
            </a:r>
            <a:r>
              <a:rPr lang="zh-CN" altLang="en-US"/>
              <a:t>呈现：</a:t>
            </a:r>
            <a:endParaRPr lang="zh-CN" altLang="en-US"/>
          </a:p>
        </p:txBody>
      </p:sp>
    </p:spTree>
  </p:cSld>
  <p:clrMapOvr>
    <a:masterClrMapping/>
  </p:clrMapOvr>
  <p:transition spd="med" advClick="0"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60845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利用词云图和主题聚类，我们可以做什么？——主题分类的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可视化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04435" y="988060"/>
            <a:ext cx="40030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/>
              <a:t>[1] BOUSSALIS C, COAN T G. Text-mining the signals of climate change doubt[J/OL]. Global Environmental Change, 2016, 36: 89-100. DOI:10.1016/j.gloenvcha.2015.12.001.</a:t>
            </a:r>
            <a:endParaRPr lang="zh-CN" altLang="en-US" sz="1200"/>
          </a:p>
        </p:txBody>
      </p:sp>
      <p:pic>
        <p:nvPicPr>
          <p:cNvPr id="6" name="图片 5" descr="截屏2022-11-05 08.07.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705" y="772160"/>
            <a:ext cx="4498975" cy="3075940"/>
          </a:xfrm>
          <a:prstGeom prst="rect">
            <a:avLst/>
          </a:prstGeom>
        </p:spPr>
      </p:pic>
      <p:pic>
        <p:nvPicPr>
          <p:cNvPr id="7" name="图片 6" descr="截屏2022-11-05 08.07.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3940175"/>
            <a:ext cx="4712970" cy="9588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076190" y="2104390"/>
            <a:ext cx="2896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主题的二维平面</a:t>
            </a:r>
            <a:r>
              <a:rPr lang="zh-CN" altLang="en-US"/>
              <a:t>可视化</a:t>
            </a:r>
            <a:endParaRPr lang="zh-CN" altLang="en-US"/>
          </a:p>
        </p:txBody>
      </p:sp>
    </p:spTree>
  </p:cSld>
  <p:clrMapOvr>
    <a:masterClrMapping/>
  </p:clrMapOvr>
  <p:transition spd="med" advClick="0"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64909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利用词云图和主题聚类，我们可以做什么？——主题分类与描述性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统计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66940" y="1384300"/>
            <a:ext cx="177355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/>
              <a:t>[1] DIMAGGIO P, NAG M, BLEI D. Exploiting affinities between topic modeling and the sociological perspective on culture: Application to newspaper coverage of U.S. government arts funding[J/OL]. Poetics, 2013, 41(6): 570-606. DOI:10.1016/j.poetic.2013.08.004.</a:t>
            </a:r>
            <a:endParaRPr lang="zh-CN" altLang="en-US" sz="1200"/>
          </a:p>
        </p:txBody>
      </p:sp>
      <p:pic>
        <p:nvPicPr>
          <p:cNvPr id="4" name="图片 3" descr="截屏2022-11-05 07.56.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510" y="628015"/>
            <a:ext cx="3691890" cy="4480560"/>
          </a:xfrm>
          <a:prstGeom prst="rect">
            <a:avLst/>
          </a:prstGeom>
        </p:spPr>
      </p:pic>
      <p:pic>
        <p:nvPicPr>
          <p:cNvPr id="5" name="图片 4" descr="截屏2022-11-05 07.59.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865" y="664210"/>
            <a:ext cx="3717925" cy="204279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029710" y="3093085"/>
            <a:ext cx="18383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条形图；</a:t>
            </a:r>
            <a:endParaRPr lang="zh-CN" altLang="en-US"/>
          </a:p>
          <a:p>
            <a:r>
              <a:rPr lang="zh-CN" altLang="en-US"/>
              <a:t>时间趋势</a:t>
            </a:r>
            <a:r>
              <a:rPr lang="zh-CN" altLang="en-US"/>
              <a:t>图；</a:t>
            </a:r>
            <a:endParaRPr lang="zh-CN" altLang="en-US"/>
          </a:p>
        </p:txBody>
      </p:sp>
    </p:spTree>
  </p:cSld>
  <p:clrMapOvr>
    <a:masterClrMapping/>
  </p:clrMapOvr>
  <p:transition spd="med" advClick="0"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64909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利用词云图和主题聚类，我们可以做什么？——主题分类与描述性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统计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41540" y="1384300"/>
            <a:ext cx="179895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ym typeface="+mn-ea"/>
              </a:rPr>
              <a:t>[1] BOUSSALIS C, COAN T G. Text-mining the signals of climate change doubt[J/OL]. Global Environmental Change, 2016, 36: 89-100. DOI:10.1016/j.gloenvcha.2015.12.001.</a:t>
            </a:r>
            <a:endParaRPr lang="zh-CN" altLang="en-US" sz="1200"/>
          </a:p>
        </p:txBody>
      </p:sp>
      <p:pic>
        <p:nvPicPr>
          <p:cNvPr id="8" name="图片 7" descr="截屏2022-11-05 08.08.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9795" y="843915"/>
            <a:ext cx="5153660" cy="410464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55650" y="591820"/>
            <a:ext cx="55130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更具解释空间的</a:t>
            </a:r>
            <a:r>
              <a:rPr lang="zh-CN" altLang="en-US"/>
              <a:t>时间趋势图</a:t>
            </a:r>
            <a:endParaRPr lang="zh-CN" altLang="en-US"/>
          </a:p>
        </p:txBody>
      </p:sp>
    </p:spTree>
  </p:cSld>
  <p:clrMapOvr>
    <a:masterClrMapping/>
  </p:clrMapOvr>
  <p:transition spd="med" advClick="0"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64909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利用词云图和主题聚类，我们可以做什么？——主题分类与描述性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统计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04025" y="699770"/>
            <a:ext cx="222694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/>
              <a:t>[1] DIMAGGIO P, NAG M, BLEI D. Exploiting affinities between topic modeling and the sociological perspective on culture: Application to newspaper coverage of U.S. government arts funding[J/OL]. Poetics, 2013, 41(6): 570-606. DOI:10.1016/j.poetic.2013.08.004.</a:t>
            </a:r>
            <a:endParaRPr lang="zh-CN" altLang="en-US" sz="1200"/>
          </a:p>
          <a:p>
            <a:pPr algn="l"/>
            <a:r>
              <a:rPr lang="zh-CN" altLang="en-US" sz="1200"/>
              <a:t>[2] CHANDELIER M, STEUCKARDT A, MATHEVET R, 等. Content analysis of newspaper coverage of wolf recolonization in France using structural topic modeling[J/OL]. Biological Conservation, 2018, 220: 254-261. DOI:10.1016/j.biocon.2018.01.029.</a:t>
            </a:r>
            <a:endParaRPr lang="zh-CN" altLang="en-US" sz="12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410" y="1168400"/>
            <a:ext cx="4178935" cy="3829685"/>
          </a:xfrm>
          <a:prstGeom prst="rect">
            <a:avLst/>
          </a:prstGeom>
        </p:spPr>
      </p:pic>
      <p:pic>
        <p:nvPicPr>
          <p:cNvPr id="9" name="图片 8" descr="截屏2022-11-05 08.11.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145" y="735965"/>
            <a:ext cx="2045335" cy="417385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03555" y="735965"/>
            <a:ext cx="3154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主题分类和高频词可视化</a:t>
            </a:r>
            <a:r>
              <a:rPr lang="zh-CN" altLang="en-US"/>
              <a:t>结合</a:t>
            </a:r>
            <a:endParaRPr lang="zh-CN" altLang="en-US"/>
          </a:p>
        </p:txBody>
      </p:sp>
    </p:spTree>
  </p:cSld>
  <p:clrMapOvr>
    <a:masterClrMapping/>
  </p:clrMapOvr>
  <p:transition spd="med" advClick="0"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73037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利用词云图和主题聚类，我们可以做什么？——主题分类结合另一分类进行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比较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04025" y="699770"/>
            <a:ext cx="2226945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ym typeface="+mn-ea"/>
              </a:rPr>
              <a:t>[1] DIMAGGIO P, NAG M, BLEI D. Exploiting affinities between topic modeling and the sociological perspective on culture: Application to newspaper coverage of U.S. government arts funding[J/OL]. Poetics, 2013, 41(6): 570-606. DOI:10.1016/j.poetic.2013.08.004.</a:t>
            </a:r>
            <a:endParaRPr lang="zh-CN" altLang="en-US" sz="1200"/>
          </a:p>
        </p:txBody>
      </p:sp>
      <p:pic>
        <p:nvPicPr>
          <p:cNvPr id="2" name="图片 1" descr="截屏2022-11-05 08.13.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410" y="517525"/>
            <a:ext cx="6201410" cy="4465320"/>
          </a:xfrm>
          <a:prstGeom prst="rect">
            <a:avLst/>
          </a:prstGeom>
        </p:spPr>
      </p:pic>
    </p:spTree>
  </p:cSld>
  <p:clrMapOvr>
    <a:masterClrMapping/>
  </p:clrMapOvr>
  <p:transition spd="med" advClick="0"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6191" y="160209"/>
            <a:ext cx="62877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利用词云图和主题聚类，我们可以做什么？——主题分类与定量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分析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66940" y="1384300"/>
            <a:ext cx="177355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/>
              <a:t>[1] DIMAGGIO P, NAG M, BLEI D. Exploiting affinities between topic modeling and the sociological perspective on culture: Application to newspaper coverage of U.S. government arts funding[J/OL]. Poetics, 2013, 41(6): 570-606. DOI:10.1016/j.poetic.2013.08.004.</a:t>
            </a:r>
            <a:endParaRPr lang="zh-CN" altLang="en-US" sz="1200"/>
          </a:p>
        </p:txBody>
      </p:sp>
      <p:pic>
        <p:nvPicPr>
          <p:cNvPr id="2" name="图片 1" descr="截屏2022-11-05 07.59.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360" y="843915"/>
            <a:ext cx="5798820" cy="23088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9750" y="59182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时间序列分析</a:t>
            </a:r>
            <a:endParaRPr lang="en-US" altLang="zh-CN"/>
          </a:p>
        </p:txBody>
      </p:sp>
    </p:spTree>
  </p:cSld>
  <p:clrMapOvr>
    <a:masterClrMapping/>
  </p:clrMapOvr>
  <p:transition spd="med" advClick="0"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6191" y="160209"/>
            <a:ext cx="62877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利用词云图和主题聚类，我们可以做什么？——主题分类与定量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分析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266940" y="1384300"/>
            <a:ext cx="177355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>
                <a:sym typeface="+mn-ea"/>
              </a:rPr>
              <a:t>[1] BOUSSALIS C, COAN T G. Text-mining the signals of climate change doubt[J/OL]. Global Environmental Change, 2016, 36: 89-100. DOI:10.1016/j.gloenvcha.2015.12.001.</a:t>
            </a:r>
            <a:endParaRPr lang="zh-CN" altLang="en-US" sz="1200"/>
          </a:p>
        </p:txBody>
      </p:sp>
      <p:sp>
        <p:nvSpPr>
          <p:cNvPr id="5" name="文本框 4"/>
          <p:cNvSpPr txBox="1"/>
          <p:nvPr/>
        </p:nvSpPr>
        <p:spPr>
          <a:xfrm>
            <a:off x="4787900" y="664210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时间序列的</a:t>
            </a:r>
            <a:r>
              <a:rPr lang="zh-CN" altLang="en-US"/>
              <a:t>可视化</a:t>
            </a:r>
            <a:endParaRPr lang="zh-CN" altLang="en-US"/>
          </a:p>
        </p:txBody>
      </p:sp>
      <p:pic>
        <p:nvPicPr>
          <p:cNvPr id="4" name="图片 3" descr="截屏2022-11-05 08.10.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556260"/>
            <a:ext cx="4184015" cy="4613910"/>
          </a:xfrm>
          <a:prstGeom prst="rect">
            <a:avLst/>
          </a:prstGeom>
        </p:spPr>
      </p:pic>
    </p:spTree>
  </p:cSld>
  <p:clrMapOvr>
    <a:masterClrMapping/>
  </p:clrMapOvr>
  <p:transition spd="med" advClick="0"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3099393" cy="343597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词云图</a:t>
            </a:r>
            <a:r>
              <a:rPr lang="en-US" altLang="zh-CN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——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关键词的视觉化呈现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grpSp>
        <p:nvGrpSpPr>
          <p:cNvPr id="32" name="Group 22"/>
          <p:cNvGrpSpPr/>
          <p:nvPr/>
        </p:nvGrpSpPr>
        <p:grpSpPr>
          <a:xfrm>
            <a:off x="7092097" y="1068252"/>
            <a:ext cx="811405" cy="377546"/>
            <a:chOff x="0" y="0"/>
            <a:chExt cx="1080365" cy="504056"/>
          </a:xfrm>
        </p:grpSpPr>
        <p:sp>
          <p:nvSpPr>
            <p:cNvPr id="33" name="矩形 46"/>
            <p:cNvSpPr>
              <a:spLocks noChangeArrowheads="1"/>
            </p:cNvSpPr>
            <p:nvPr/>
          </p:nvSpPr>
          <p:spPr bwMode="auto">
            <a:xfrm>
              <a:off x="0" y="0"/>
              <a:ext cx="1080120" cy="504056"/>
            </a:xfrm>
            <a:prstGeom prst="rect">
              <a:avLst/>
            </a:prstGeom>
            <a:solidFill>
              <a:schemeClr val="accent2"/>
            </a:solidFill>
            <a:ln w="12700" cmpd="sng">
              <a:noFill/>
              <a:miter lim="800000"/>
            </a:ln>
          </p:spPr>
          <p:txBody>
            <a:bodyPr anchor="ctr"/>
            <a:lstStyle/>
            <a:p>
              <a:pPr algn="ctr"/>
              <a:endParaRPr lang="zh-CN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宋体" pitchFamily="2" charset="-122"/>
              </a:endParaRPr>
            </a:p>
          </p:txBody>
        </p:sp>
        <p:sp>
          <p:nvSpPr>
            <p:cNvPr id="34" name="文本框 47"/>
            <p:cNvSpPr>
              <a:spLocks noChangeArrowheads="1"/>
            </p:cNvSpPr>
            <p:nvPr/>
          </p:nvSpPr>
          <p:spPr bwMode="auto">
            <a:xfrm>
              <a:off x="244" y="41772"/>
              <a:ext cx="1080121" cy="431586"/>
            </a:xfrm>
            <a:prstGeom prst="rect">
              <a:avLst/>
            </a:prstGeom>
            <a:noFill/>
            <a:ln w="12700" cmpd="sng">
              <a:noFill/>
              <a:miter lim="800000"/>
            </a:ln>
          </p:spPr>
          <p:txBody>
            <a:bodyPr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n-ea"/>
                  <a:sym typeface="方正兰亭细黑_GBK" charset="-122"/>
                </a:rPr>
                <a:t>拼多多</a:t>
              </a:r>
              <a:endParaRPr lang="zh-CN" altLang="en-US" sz="1400" dirty="0">
                <a:solidFill>
                  <a:schemeClr val="bg1"/>
                </a:solidFill>
                <a:latin typeface="+mn-ea"/>
                <a:sym typeface="方正兰亭细黑_GBK" charset="-122"/>
              </a:endParaRPr>
            </a:p>
          </p:txBody>
        </p:sp>
      </p:grpSp>
      <p:grpSp>
        <p:nvGrpSpPr>
          <p:cNvPr id="36" name="Group 22"/>
          <p:cNvGrpSpPr/>
          <p:nvPr/>
        </p:nvGrpSpPr>
        <p:grpSpPr>
          <a:xfrm>
            <a:off x="4139952" y="1066839"/>
            <a:ext cx="818215" cy="377546"/>
            <a:chOff x="-9314" y="0"/>
            <a:chExt cx="1089434" cy="504056"/>
          </a:xfrm>
        </p:grpSpPr>
        <p:sp>
          <p:nvSpPr>
            <p:cNvPr id="37" name="矩形 46"/>
            <p:cNvSpPr>
              <a:spLocks noChangeArrowheads="1"/>
            </p:cNvSpPr>
            <p:nvPr/>
          </p:nvSpPr>
          <p:spPr bwMode="auto">
            <a:xfrm>
              <a:off x="0" y="0"/>
              <a:ext cx="1080120" cy="504056"/>
            </a:xfrm>
            <a:prstGeom prst="rect">
              <a:avLst/>
            </a:prstGeom>
            <a:solidFill>
              <a:schemeClr val="accent3"/>
            </a:solidFill>
            <a:ln w="12700" cmpd="sng">
              <a:noFill/>
              <a:miter lim="800000"/>
            </a:ln>
          </p:spPr>
          <p:txBody>
            <a:bodyPr anchor="ctr"/>
            <a:lstStyle/>
            <a:p>
              <a:pPr algn="ctr"/>
              <a:endParaRPr lang="zh-CN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宋体" pitchFamily="2" charset="-122"/>
              </a:endParaRPr>
            </a:p>
          </p:txBody>
        </p:sp>
        <p:sp>
          <p:nvSpPr>
            <p:cNvPr id="38" name="文本框 47"/>
            <p:cNvSpPr>
              <a:spLocks noChangeArrowheads="1"/>
            </p:cNvSpPr>
            <p:nvPr/>
          </p:nvSpPr>
          <p:spPr bwMode="auto">
            <a:xfrm>
              <a:off x="-9314" y="41772"/>
              <a:ext cx="1080121" cy="431586"/>
            </a:xfrm>
            <a:prstGeom prst="rect">
              <a:avLst/>
            </a:prstGeom>
            <a:noFill/>
            <a:ln w="12700" cmpd="sng">
              <a:noFill/>
              <a:miter lim="800000"/>
            </a:ln>
          </p:spPr>
          <p:txBody>
            <a:bodyPr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n-ea"/>
                  <a:sym typeface="方正兰亭细黑_GBK" charset="-122"/>
                </a:rPr>
                <a:t>瑞幸</a:t>
              </a:r>
              <a:endParaRPr lang="zh-CN" altLang="en-US" sz="1400" dirty="0">
                <a:solidFill>
                  <a:schemeClr val="bg1"/>
                </a:solidFill>
                <a:latin typeface="+mn-ea"/>
                <a:sym typeface="方正兰亭细黑_GBK" charset="-122"/>
              </a:endParaRPr>
            </a:p>
          </p:txBody>
        </p:sp>
      </p:grpSp>
      <p:sp>
        <p:nvSpPr>
          <p:cNvPr id="39" name="矩形 60"/>
          <p:cNvSpPr>
            <a:spLocks noChangeArrowheads="1"/>
          </p:cNvSpPr>
          <p:nvPr/>
        </p:nvSpPr>
        <p:spPr bwMode="auto">
          <a:xfrm>
            <a:off x="741837" y="4380851"/>
            <a:ext cx="7660325" cy="309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词云图对文本中出现频率较高的“关键词”予以视觉化的展现，是文本数据可视化的形式之一。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0" name="Group 22"/>
          <p:cNvGrpSpPr/>
          <p:nvPr/>
        </p:nvGrpSpPr>
        <p:grpSpPr>
          <a:xfrm>
            <a:off x="1198265" y="1035551"/>
            <a:ext cx="814752" cy="377546"/>
            <a:chOff x="-4703" y="0"/>
            <a:chExt cx="1084823" cy="504056"/>
          </a:xfrm>
        </p:grpSpPr>
        <p:sp>
          <p:nvSpPr>
            <p:cNvPr id="41" name="矩形 46"/>
            <p:cNvSpPr>
              <a:spLocks noChangeArrowheads="1"/>
            </p:cNvSpPr>
            <p:nvPr/>
          </p:nvSpPr>
          <p:spPr bwMode="auto">
            <a:xfrm>
              <a:off x="0" y="0"/>
              <a:ext cx="1080120" cy="504056"/>
            </a:xfrm>
            <a:prstGeom prst="rect">
              <a:avLst/>
            </a:prstGeom>
            <a:solidFill>
              <a:schemeClr val="accent4"/>
            </a:solidFill>
            <a:ln w="12700" cmpd="sng">
              <a:noFill/>
              <a:miter lim="800000"/>
            </a:ln>
          </p:spPr>
          <p:txBody>
            <a:bodyPr anchor="ctr"/>
            <a:lstStyle/>
            <a:p>
              <a:pPr algn="ctr"/>
              <a:endParaRPr lang="zh-CN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宋体" pitchFamily="2" charset="-122"/>
              </a:endParaRPr>
            </a:p>
          </p:txBody>
        </p:sp>
        <p:sp>
          <p:nvSpPr>
            <p:cNvPr id="42" name="文本框 47"/>
            <p:cNvSpPr>
              <a:spLocks noChangeArrowheads="1"/>
            </p:cNvSpPr>
            <p:nvPr/>
          </p:nvSpPr>
          <p:spPr bwMode="auto">
            <a:xfrm>
              <a:off x="-4703" y="41772"/>
              <a:ext cx="1080122" cy="431586"/>
            </a:xfrm>
            <a:prstGeom prst="rect">
              <a:avLst/>
            </a:prstGeom>
            <a:noFill/>
            <a:ln w="12700" cmpd="sng">
              <a:noFill/>
              <a:miter lim="800000"/>
            </a:ln>
          </p:spPr>
          <p:txBody>
            <a:bodyPr anchor="ctr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n-ea"/>
                  <a:sym typeface="方正兰亭细黑_GBK" charset="-122"/>
                </a:rPr>
                <a:t>微信</a:t>
              </a:r>
              <a:endParaRPr lang="zh-CN" altLang="en-US" sz="1400" dirty="0">
                <a:solidFill>
                  <a:schemeClr val="bg1"/>
                </a:solidFill>
                <a:latin typeface="+mn-ea"/>
                <a:sym typeface="方正兰亭细黑_GBK" charset="-122"/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84" y="1778847"/>
            <a:ext cx="2519123" cy="208247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1852464"/>
            <a:ext cx="2150840" cy="1929611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271" y="1542331"/>
            <a:ext cx="2408861" cy="2408861"/>
          </a:xfrm>
          <a:prstGeom prst="rect">
            <a:avLst/>
          </a:prstGeom>
        </p:spPr>
      </p:pic>
    </p:spTree>
  </p:cSld>
  <p:clrMapOvr>
    <a:masterClrMapping/>
  </p:clrMapOvr>
  <p:transition spd="med" advClick="0">
    <p:random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/>
          <p:nvPr/>
        </p:nvSpPr>
        <p:spPr>
          <a:xfrm rot="16200000">
            <a:off x="4439585" y="2255766"/>
            <a:ext cx="1143530" cy="1075598"/>
          </a:xfrm>
          <a:prstGeom prst="hexagon">
            <a:avLst/>
          </a:prstGeom>
          <a:solidFill>
            <a:schemeClr val="accent1"/>
          </a:solidFill>
          <a:ln w="15875"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六边形 6"/>
          <p:cNvSpPr/>
          <p:nvPr/>
        </p:nvSpPr>
        <p:spPr>
          <a:xfrm rot="16200000">
            <a:off x="6112422" y="3494671"/>
            <a:ext cx="1143530" cy="1075598"/>
          </a:xfrm>
          <a:prstGeom prst="hexagon">
            <a:avLst/>
          </a:prstGeom>
          <a:solidFill>
            <a:schemeClr val="accent4"/>
          </a:solidFill>
          <a:ln w="15875"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六边形 7"/>
          <p:cNvSpPr/>
          <p:nvPr/>
        </p:nvSpPr>
        <p:spPr>
          <a:xfrm rot="16200000">
            <a:off x="5910708" y="950097"/>
            <a:ext cx="1143530" cy="1075598"/>
          </a:xfrm>
          <a:prstGeom prst="hexagon">
            <a:avLst/>
          </a:prstGeom>
          <a:solidFill>
            <a:schemeClr val="accent2"/>
          </a:solidFill>
          <a:ln w="15875"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0FAB4"/>
              </a:solidFill>
            </a:endParaRPr>
          </a:p>
        </p:txBody>
      </p:sp>
      <p:sp>
        <p:nvSpPr>
          <p:cNvPr id="9" name="六边形 8"/>
          <p:cNvSpPr/>
          <p:nvPr/>
        </p:nvSpPr>
        <p:spPr>
          <a:xfrm rot="16200000">
            <a:off x="7443913" y="2244347"/>
            <a:ext cx="1143530" cy="1075598"/>
          </a:xfrm>
          <a:prstGeom prst="hexagon">
            <a:avLst/>
          </a:prstGeom>
          <a:solidFill>
            <a:schemeClr val="accent3"/>
          </a:solidFill>
          <a:ln w="15875"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0FAB4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697" y="2571510"/>
            <a:ext cx="452586" cy="4212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899" y="3748915"/>
            <a:ext cx="600385" cy="62678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772" y="1225859"/>
            <a:ext cx="585401" cy="57376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298" y="2509795"/>
            <a:ext cx="564761" cy="585762"/>
          </a:xfrm>
          <a:prstGeom prst="rect">
            <a:avLst/>
          </a:prstGeom>
        </p:spPr>
      </p:pic>
      <p:sp>
        <p:nvSpPr>
          <p:cNvPr id="14" name="圆角右箭头 13"/>
          <p:cNvSpPr/>
          <p:nvPr/>
        </p:nvSpPr>
        <p:spPr>
          <a:xfrm>
            <a:off x="5017990" y="1319422"/>
            <a:ext cx="757452" cy="733953"/>
          </a:xfrm>
          <a:prstGeom prst="ben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" name="圆角右箭头 14"/>
          <p:cNvSpPr/>
          <p:nvPr/>
        </p:nvSpPr>
        <p:spPr>
          <a:xfrm rot="5400000">
            <a:off x="7394194" y="1331632"/>
            <a:ext cx="757920" cy="733500"/>
          </a:xfrm>
          <a:prstGeom prst="ben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0FAB4"/>
              </a:solidFill>
            </a:endParaRPr>
          </a:p>
        </p:txBody>
      </p:sp>
      <p:sp>
        <p:nvSpPr>
          <p:cNvPr id="16" name="圆角右箭头 15"/>
          <p:cNvSpPr/>
          <p:nvPr/>
        </p:nvSpPr>
        <p:spPr>
          <a:xfrm rot="10800000">
            <a:off x="7406404" y="3518364"/>
            <a:ext cx="757452" cy="733953"/>
          </a:xfrm>
          <a:prstGeom prst="ben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0FAB4"/>
              </a:solidFill>
            </a:endParaRPr>
          </a:p>
        </p:txBody>
      </p:sp>
      <p:sp>
        <p:nvSpPr>
          <p:cNvPr id="17" name="圆角右箭头 16"/>
          <p:cNvSpPr/>
          <p:nvPr/>
        </p:nvSpPr>
        <p:spPr>
          <a:xfrm rot="16200000">
            <a:off x="5029732" y="3472914"/>
            <a:ext cx="757920" cy="733500"/>
          </a:xfrm>
          <a:prstGeom prst="ben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79736" y="250979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文本分析</a:t>
            </a:r>
            <a:endParaRPr lang="zh-CN" altLang="en-US" sz="16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 flipH="1">
            <a:off x="517314" y="1027307"/>
            <a:ext cx="3226594" cy="1412875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/>
                </a:solidFill>
                <a:latin typeface="宋体" pitchFamily="2" charset="-122"/>
                <a:ea typeface="宋体" pitchFamily="2" charset="-122"/>
              </a:rPr>
              <a:t>使用爬取的公告文本的各个数据项（标题、日期、内容、类别）进行数据挖掘。</a:t>
            </a:r>
            <a:endParaRPr lang="zh-CN" altLang="en-US" sz="1400" dirty="0">
              <a:solidFill>
                <a:schemeClr val="tx1"/>
              </a:solidFill>
              <a:latin typeface="宋体" pitchFamily="2" charset="-122"/>
              <a:ea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/>
                </a:solidFill>
                <a:latin typeface="宋体" pitchFamily="2" charset="-122"/>
                <a:ea typeface="宋体" pitchFamily="2" charset="-122"/>
              </a:rPr>
              <a:t>学习和试验可视化方法。</a:t>
            </a:r>
            <a:endParaRPr lang="zh-CN" altLang="en-US" sz="1400" dirty="0">
              <a:solidFill>
                <a:schemeClr val="tx1"/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13653" y="736122"/>
            <a:ext cx="2338167" cy="325755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/>
          <a:p>
            <a:pPr algn="just" defTabSz="121920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描述：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13653" y="2536119"/>
            <a:ext cx="2338167" cy="325755"/>
          </a:xfrm>
          <a:prstGeom prst="rect">
            <a:avLst/>
          </a:prstGeom>
        </p:spPr>
        <p:txBody>
          <a:bodyPr wrap="square" lIns="121893" tIns="60946" rIns="121893" bIns="60946">
            <a:spAutoFit/>
          </a:bodyPr>
          <a:lstStyle/>
          <a:p>
            <a:pPr algn="just" defTabSz="1219200" fontAlgn="base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提示：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37"/>
          <p:cNvSpPr txBox="1"/>
          <p:nvPr/>
        </p:nvSpPr>
        <p:spPr>
          <a:xfrm>
            <a:off x="575556" y="176719"/>
            <a:ext cx="66941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第三次作业：尝试通过公告数据（标题、日期、内容、类别）进行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可视化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2" name="矩形 18"/>
          <p:cNvSpPr/>
          <p:nvPr/>
        </p:nvSpPr>
        <p:spPr>
          <a:xfrm flipH="1">
            <a:off x="539552" y="2829248"/>
            <a:ext cx="3096344" cy="1736090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/>
                </a:solidFill>
                <a:latin typeface="宋体" pitchFamily="2" charset="-122"/>
                <a:ea typeface="宋体" pitchFamily="2" charset="-122"/>
              </a:rPr>
              <a:t>重要的不是分析技术，而是</a:t>
            </a:r>
            <a:r>
              <a:rPr lang="zh-CN" altLang="en-US" sz="1400" dirty="0">
                <a:solidFill>
                  <a:schemeClr val="tx1"/>
                </a:solidFill>
                <a:latin typeface="黑体" charset="0"/>
                <a:ea typeface="黑体" charset="0"/>
              </a:rPr>
              <a:t>挖掘出来的信息</a:t>
            </a:r>
            <a:r>
              <a:rPr lang="zh-CN" altLang="en-US" sz="1400" dirty="0">
                <a:solidFill>
                  <a:schemeClr val="tx1"/>
                </a:solidFill>
                <a:latin typeface="宋体" pitchFamily="2" charset="-122"/>
                <a:ea typeface="宋体" pitchFamily="2" charset="-122"/>
              </a:rPr>
              <a:t>！</a:t>
            </a:r>
            <a:endParaRPr lang="zh-CN" altLang="en-US" sz="1400" dirty="0">
              <a:solidFill>
                <a:schemeClr val="tx1"/>
              </a:solidFill>
              <a:latin typeface="宋体" pitchFamily="2" charset="-122"/>
              <a:ea typeface="宋体" pitchFamily="2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/>
                </a:solidFill>
                <a:latin typeface="宋体" pitchFamily="2" charset="-122"/>
                <a:ea typeface="宋体" pitchFamily="2" charset="-122"/>
              </a:rPr>
              <a:t>除了对高频词的呈现之外，关注公告中，中频但有价值的词。它们具有</a:t>
            </a:r>
            <a:r>
              <a:rPr lang="zh-CN" altLang="en-US" sz="1400" dirty="0">
                <a:solidFill>
                  <a:schemeClr val="tx1"/>
                </a:solidFill>
                <a:latin typeface="黑体" charset="0"/>
                <a:ea typeface="黑体" charset="0"/>
              </a:rPr>
              <a:t>解释空间</a:t>
            </a:r>
            <a:r>
              <a:rPr lang="zh-CN" altLang="en-US" sz="1400" dirty="0">
                <a:solidFill>
                  <a:schemeClr val="tx1"/>
                </a:solidFill>
                <a:latin typeface="宋体" pitchFamily="2" charset="-122"/>
                <a:ea typeface="宋体" pitchFamily="2" charset="-122"/>
              </a:rPr>
              <a:t>！</a:t>
            </a:r>
            <a:endParaRPr lang="zh-CN" altLang="en-US" sz="1400" dirty="0">
              <a:solidFill>
                <a:schemeClr val="tx1"/>
              </a:solidFill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ransition spd="med" advClick="0">
    <p:random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10045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作业要求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5" name="TextBox 13"/>
          <p:cNvSpPr txBox="1">
            <a:spLocks noChangeArrowheads="1"/>
          </p:cNvSpPr>
          <p:nvPr/>
        </p:nvSpPr>
        <p:spPr bwMode="auto">
          <a:xfrm>
            <a:off x="720016" y="808348"/>
            <a:ext cx="7344816" cy="384429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数据来源：作业一种获得的公告数据。（至少包括三个数据项：标题、日期、内容）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分析报告给分和要求：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包括</a:t>
            </a:r>
            <a:r>
              <a:rPr lang="zh-CN" altLang="en-US" sz="1400" dirty="0">
                <a:solidFill>
                  <a:srgbClr val="C00000"/>
                </a:solidFill>
                <a:latin typeface="黑体" charset="0"/>
                <a:ea typeface="黑体" charset="0"/>
                <a:cs typeface="Arial" panose="020B0604020202020204" pitchFamily="34" charset="0"/>
                <a:sym typeface="Arial" panose="020B0604020202020204" pitchFamily="34" charset="0"/>
              </a:rPr>
              <a:t>常见的文本分析思路（见前页）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中的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Arial" panose="020B0604020202020204" pitchFamily="34" charset="0"/>
                <a:sym typeface="Arial" panose="020B0604020202020204" pitchFamily="34" charset="0"/>
              </a:rPr>
              <a:t>至少一种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。（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1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种，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60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2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种，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80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分；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种，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100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分）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必须包含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Arial" panose="020B0604020202020204" pitchFamily="34" charset="0"/>
                <a:sym typeface="Arial" panose="020B0604020202020204" pitchFamily="34" charset="0"/>
              </a:rPr>
              <a:t>至少一个词云图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。（若无，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-40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分）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分析报告至少需要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三个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insights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（作业中用“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insight1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”，“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insight2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”标明）。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即通过数据可视化、数据分析可获得的结论、启示。（若缺少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insights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，每缺少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1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个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-20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分；若可视化呈现的内容跟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insight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无逻辑关系，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-10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分。）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提交要求：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PDF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、代码文件和数据文件，打包为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黑体" charset="0"/>
                <a:sym typeface="Arial" panose="020B0604020202020204" pitchFamily="34" charset="0"/>
              </a:rPr>
              <a:t>zip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1200150" lvl="2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文档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Arial" panose="020B0604020202020204" pitchFamily="34" charset="0"/>
                <a:sym typeface="Arial" panose="020B0604020202020204" pitchFamily="34" charset="0"/>
              </a:rPr>
              <a:t>第一页注明完成人姓名和学号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。文档命名为：</a:t>
            </a:r>
            <a:r>
              <a:rPr lang="en-US" altLang="zh-CN" sz="1400" dirty="0">
                <a:solidFill>
                  <a:srgbClr val="0070C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hw3_</a:t>
            </a:r>
            <a:r>
              <a:rPr lang="zh-CN" altLang="en-US" sz="1400" dirty="0">
                <a:solidFill>
                  <a:srgbClr val="0070C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学号</a:t>
            </a:r>
            <a:r>
              <a:rPr lang="en-US" altLang="zh-CN" sz="1400" dirty="0">
                <a:solidFill>
                  <a:srgbClr val="0070C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_</a:t>
            </a:r>
            <a:r>
              <a:rPr lang="zh-CN" altLang="en-US" sz="1400" dirty="0">
                <a:solidFill>
                  <a:srgbClr val="0070C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姓名</a:t>
            </a:r>
            <a:r>
              <a:rPr lang="en-US" altLang="zh-CN" sz="1400" dirty="0">
                <a:solidFill>
                  <a:srgbClr val="0070C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.pdf</a:t>
            </a:r>
            <a:r>
              <a:rPr lang="zh-CN" altLang="en-US" sz="1400" dirty="0"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。</a:t>
            </a:r>
            <a:endParaRPr lang="zh-CN" altLang="en-US" sz="1400" dirty="0">
              <a:solidFill>
                <a:schemeClr val="tx1"/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1200150" lvl="2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zip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提交到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uniCourse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第三次作业。（不符合规范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-10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分）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延迟提交扣分：服务器不稳定或其他不可控技术原因除外，延迟提交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1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天（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24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小时以内），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-10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分。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 advClick="0"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5145088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62" name="Picture 2" descr="C:\Users\Administrator\Desktop\799c0ddff13d979d898b2d2f010d9fe1.jpg"/>
          <p:cNvPicPr>
            <a:picLocks noChangeAspect="1" noChangeArrowheads="1"/>
          </p:cNvPicPr>
          <p:nvPr/>
        </p:nvPicPr>
        <p:blipFill>
          <a:blip r:embed="rId1"/>
          <a:stretch>
            <a:fillRect/>
          </a:stretch>
        </p:blipFill>
        <p:spPr bwMode="auto">
          <a:xfrm flipH="1">
            <a:off x="5724128" y="1204268"/>
            <a:ext cx="3419872" cy="3940820"/>
          </a:xfrm>
          <a:prstGeom prst="rect">
            <a:avLst/>
          </a:prstGeom>
          <a:noFill/>
        </p:spPr>
      </p:pic>
      <p:sp>
        <p:nvSpPr>
          <p:cNvPr id="6" name="PA_01 130"/>
          <p:cNvSpPr/>
          <p:nvPr>
            <p:custDataLst>
              <p:tags r:id="rId2"/>
            </p:custDataLst>
          </p:nvPr>
        </p:nvSpPr>
        <p:spPr>
          <a:xfrm>
            <a:off x="827584" y="1238603"/>
            <a:ext cx="811675" cy="80914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40" tIns="38420" rIns="76840" bIns="38420" rtlCol="0" anchor="ctr"/>
          <a:lstStyle/>
          <a:p>
            <a:pPr algn="ctr"/>
            <a:endParaRPr lang="zh-CN" altLang="en-US"/>
          </a:p>
        </p:txBody>
      </p:sp>
      <p:sp>
        <p:nvSpPr>
          <p:cNvPr id="7" name="PA_01 131"/>
          <p:cNvSpPr/>
          <p:nvPr>
            <p:custDataLst>
              <p:tags r:id="rId3"/>
            </p:custDataLst>
          </p:nvPr>
        </p:nvSpPr>
        <p:spPr>
          <a:xfrm>
            <a:off x="1777525" y="1238603"/>
            <a:ext cx="811675" cy="80914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40" tIns="38420" rIns="76840" bIns="38420" rtlCol="0" anchor="ctr"/>
          <a:lstStyle/>
          <a:p>
            <a:pPr algn="ctr"/>
            <a:endParaRPr lang="zh-CN" altLang="en-US"/>
          </a:p>
        </p:txBody>
      </p:sp>
      <p:sp>
        <p:nvSpPr>
          <p:cNvPr id="8" name="PA_01 132"/>
          <p:cNvSpPr/>
          <p:nvPr>
            <p:custDataLst>
              <p:tags r:id="rId4"/>
            </p:custDataLst>
          </p:nvPr>
        </p:nvSpPr>
        <p:spPr>
          <a:xfrm>
            <a:off x="2915816" y="1238603"/>
            <a:ext cx="811675" cy="80914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40" tIns="38420" rIns="76840" bIns="38420" rtlCol="0" anchor="ctr"/>
          <a:lstStyle/>
          <a:p>
            <a:pPr algn="ctr"/>
            <a:endParaRPr lang="zh-CN" altLang="en-US"/>
          </a:p>
        </p:txBody>
      </p:sp>
      <p:sp>
        <p:nvSpPr>
          <p:cNvPr id="9" name="PA_01 133"/>
          <p:cNvSpPr/>
          <p:nvPr>
            <p:custDataLst>
              <p:tags r:id="rId5"/>
            </p:custDataLst>
          </p:nvPr>
        </p:nvSpPr>
        <p:spPr>
          <a:xfrm>
            <a:off x="3832333" y="1238603"/>
            <a:ext cx="811675" cy="80914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840" tIns="38420" rIns="76840" bIns="38420" rtlCol="0" anchor="ctr"/>
          <a:lstStyle/>
          <a:p>
            <a:pPr algn="ctr"/>
            <a:endParaRPr lang="zh-CN" altLang="en-US"/>
          </a:p>
        </p:txBody>
      </p:sp>
      <p:grpSp>
        <p:nvGrpSpPr>
          <p:cNvPr id="2" name="PA_01 134"/>
          <p:cNvGrpSpPr/>
          <p:nvPr>
            <p:custDataLst>
              <p:tags r:id="rId6"/>
            </p:custDataLst>
          </p:nvPr>
        </p:nvGrpSpPr>
        <p:grpSpPr>
          <a:xfrm>
            <a:off x="949409" y="1242241"/>
            <a:ext cx="700403" cy="698217"/>
            <a:chOff x="3768359" y="1725446"/>
            <a:chExt cx="1930605" cy="1930605"/>
          </a:xfrm>
        </p:grpSpPr>
        <p:sp>
          <p:nvSpPr>
            <p:cNvPr id="11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3" name="PA_01 137"/>
          <p:cNvGrpSpPr/>
          <p:nvPr>
            <p:custDataLst>
              <p:tags r:id="rId7"/>
            </p:custDataLst>
          </p:nvPr>
        </p:nvGrpSpPr>
        <p:grpSpPr>
          <a:xfrm>
            <a:off x="1888849" y="1242241"/>
            <a:ext cx="700403" cy="698217"/>
            <a:chOff x="3768359" y="1725446"/>
            <a:chExt cx="1930605" cy="1930605"/>
          </a:xfrm>
        </p:grpSpPr>
        <p:sp>
          <p:nvSpPr>
            <p:cNvPr id="14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" name="PA_01 140"/>
          <p:cNvGrpSpPr/>
          <p:nvPr>
            <p:custDataLst>
              <p:tags r:id="rId8"/>
            </p:custDataLst>
          </p:nvPr>
        </p:nvGrpSpPr>
        <p:grpSpPr>
          <a:xfrm>
            <a:off x="3022600" y="1242241"/>
            <a:ext cx="700403" cy="698217"/>
            <a:chOff x="3768359" y="1725446"/>
            <a:chExt cx="1930605" cy="1930605"/>
          </a:xfrm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" name="PA_01 143"/>
          <p:cNvGrpSpPr/>
          <p:nvPr>
            <p:custDataLst>
              <p:tags r:id="rId9"/>
            </p:custDataLst>
          </p:nvPr>
        </p:nvGrpSpPr>
        <p:grpSpPr>
          <a:xfrm>
            <a:off x="3927302" y="1242241"/>
            <a:ext cx="700403" cy="698217"/>
            <a:chOff x="3768359" y="1725446"/>
            <a:chExt cx="1930605" cy="1930605"/>
          </a:xfrm>
        </p:grpSpPr>
        <p:sp>
          <p:nvSpPr>
            <p:cNvPr id="20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2" name="PA_01 146"/>
          <p:cNvSpPr/>
          <p:nvPr>
            <p:custDataLst>
              <p:tags r:id="rId10"/>
            </p:custDataLst>
          </p:nvPr>
        </p:nvSpPr>
        <p:spPr>
          <a:xfrm>
            <a:off x="1057230" y="1492424"/>
            <a:ext cx="482862" cy="754699"/>
          </a:xfrm>
          <a:prstGeom prst="rect">
            <a:avLst/>
          </a:prstGeom>
          <a:effectLst/>
        </p:spPr>
        <p:txBody>
          <a:bodyPr wrap="square" lIns="76840" tIns="38420" rIns="76840" bIns="38420">
            <a:spAutoFit/>
          </a:bodyPr>
          <a:lstStyle/>
          <a:p>
            <a:pPr algn="ctr"/>
            <a:r>
              <a:rPr lang="en-US" altLang="zh-CN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4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PA_01 147"/>
          <p:cNvSpPr/>
          <p:nvPr>
            <p:custDataLst>
              <p:tags r:id="rId11"/>
            </p:custDataLst>
          </p:nvPr>
        </p:nvSpPr>
        <p:spPr>
          <a:xfrm>
            <a:off x="1998028" y="1529813"/>
            <a:ext cx="482862" cy="754699"/>
          </a:xfrm>
          <a:prstGeom prst="rect">
            <a:avLst/>
          </a:prstGeom>
          <a:effectLst/>
        </p:spPr>
        <p:txBody>
          <a:bodyPr wrap="square" lIns="76840" tIns="38420" rIns="76840" bIns="38420">
            <a:spAutoFit/>
          </a:bodyPr>
          <a:lstStyle/>
          <a:p>
            <a:pPr algn="ctr"/>
            <a:r>
              <a:rPr lang="en-US" altLang="zh-CN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en-US" sz="4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PA_01 148"/>
          <p:cNvSpPr/>
          <p:nvPr>
            <p:custDataLst>
              <p:tags r:id="rId12"/>
            </p:custDataLst>
          </p:nvPr>
        </p:nvSpPr>
        <p:spPr>
          <a:xfrm>
            <a:off x="3152830" y="1493809"/>
            <a:ext cx="482862" cy="754699"/>
          </a:xfrm>
          <a:prstGeom prst="rect">
            <a:avLst/>
          </a:prstGeom>
          <a:effectLst/>
        </p:spPr>
        <p:txBody>
          <a:bodyPr wrap="square" lIns="76840" tIns="38420" rIns="76840" bIns="3842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PA_01 149"/>
          <p:cNvSpPr/>
          <p:nvPr>
            <p:custDataLst>
              <p:tags r:id="rId13"/>
            </p:custDataLst>
          </p:nvPr>
        </p:nvSpPr>
        <p:spPr>
          <a:xfrm>
            <a:off x="4048218" y="1526818"/>
            <a:ext cx="482862" cy="753110"/>
          </a:xfrm>
          <a:prstGeom prst="rect">
            <a:avLst/>
          </a:prstGeom>
          <a:effectLst/>
        </p:spPr>
        <p:txBody>
          <a:bodyPr wrap="square" lIns="76840" tIns="38420" rIns="76840" bIns="3842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2</a:t>
            </a:r>
            <a:endParaRPr lang="en-US" altLang="zh-C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3" name="PA_01 162"/>
          <p:cNvGrpSpPr/>
          <p:nvPr>
            <p:custDataLst>
              <p:tags r:id="rId14"/>
            </p:custDataLst>
          </p:nvPr>
        </p:nvGrpSpPr>
        <p:grpSpPr>
          <a:xfrm>
            <a:off x="2704486" y="1636440"/>
            <a:ext cx="103318" cy="102995"/>
            <a:chOff x="3768359" y="1725446"/>
            <a:chExt cx="1930605" cy="1930605"/>
          </a:xfrm>
        </p:grpSpPr>
        <p:sp>
          <p:nvSpPr>
            <p:cNvPr id="39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5BB814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PA_01 174"/>
          <p:cNvGrpSpPr/>
          <p:nvPr>
            <p:custDataLst>
              <p:tags r:id="rId15"/>
            </p:custDataLst>
          </p:nvPr>
        </p:nvGrpSpPr>
        <p:grpSpPr>
          <a:xfrm>
            <a:off x="6598860" y="1312842"/>
            <a:ext cx="167311" cy="166789"/>
            <a:chOff x="3768359" y="1725446"/>
            <a:chExt cx="1930605" cy="1930605"/>
          </a:xfrm>
        </p:grpSpPr>
        <p:sp>
          <p:nvSpPr>
            <p:cNvPr id="51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5BB814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9" name="PA_01 177"/>
          <p:cNvGrpSpPr/>
          <p:nvPr>
            <p:custDataLst>
              <p:tags r:id="rId16"/>
            </p:custDataLst>
          </p:nvPr>
        </p:nvGrpSpPr>
        <p:grpSpPr>
          <a:xfrm>
            <a:off x="6995831" y="1129745"/>
            <a:ext cx="117074" cy="116709"/>
            <a:chOff x="3768359" y="1725446"/>
            <a:chExt cx="1930605" cy="1930605"/>
          </a:xfrm>
        </p:grpSpPr>
        <p:sp>
          <p:nvSpPr>
            <p:cNvPr id="54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8E946A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6" name="PA_01 180"/>
          <p:cNvGrpSpPr/>
          <p:nvPr>
            <p:custDataLst>
              <p:tags r:id="rId17"/>
            </p:custDataLst>
          </p:nvPr>
        </p:nvGrpSpPr>
        <p:grpSpPr>
          <a:xfrm>
            <a:off x="7329929" y="1293347"/>
            <a:ext cx="83901" cy="83638"/>
            <a:chOff x="3768359" y="1725446"/>
            <a:chExt cx="1930605" cy="1930605"/>
          </a:xfrm>
        </p:grpSpPr>
        <p:sp>
          <p:nvSpPr>
            <p:cNvPr id="57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8E946A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62" name="矩形 259"/>
          <p:cNvSpPr>
            <a:spLocks noChangeArrowheads="1"/>
          </p:cNvSpPr>
          <p:nvPr/>
        </p:nvSpPr>
        <p:spPr bwMode="auto">
          <a:xfrm>
            <a:off x="971600" y="2320516"/>
            <a:ext cx="4608512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anose="020F0502020204030204" pitchFamily="34" charset="0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zh-CN" altLang="en-US" b="1" cap="all">
                <a:solidFill>
                  <a:schemeClr val="accent1"/>
                </a:solidFill>
                <a:cs typeface="Arial" panose="020B0604020202020204" pitchFamily="34" charset="0"/>
              </a:rPr>
              <a:t>演讲完毕 谢谢您的观看</a:t>
            </a:r>
            <a:endParaRPr lang="en-US" altLang="zh-CN" b="1" cap="all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64" name="原创设计师QQ598969553                 _15"/>
          <p:cNvSpPr/>
          <p:nvPr/>
        </p:nvSpPr>
        <p:spPr>
          <a:xfrm>
            <a:off x="988060" y="3472815"/>
            <a:ext cx="2422525" cy="528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日期：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2022.11.05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汇报人：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唐诗韵</a:t>
            </a: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 advClick="0"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2689024" cy="343597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词云图</a:t>
            </a:r>
            <a:r>
              <a:rPr lang="en-US" altLang="zh-CN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——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实用的分析工具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852464"/>
            <a:ext cx="5868652" cy="2346486"/>
          </a:xfrm>
          <a:prstGeom prst="rect">
            <a:avLst/>
          </a:prstGeom>
        </p:spPr>
      </p:pic>
      <p:sp>
        <p:nvSpPr>
          <p:cNvPr id="25" name="TextBox 13"/>
          <p:cNvSpPr txBox="1">
            <a:spLocks noChangeArrowheads="1"/>
          </p:cNvSpPr>
          <p:nvPr/>
        </p:nvSpPr>
        <p:spPr bwMode="auto">
          <a:xfrm>
            <a:off x="665731" y="819317"/>
            <a:ext cx="7812538" cy="54463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2020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年美赛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C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 题是一道亚马逊商品评论的数据挖掘题，三种商品分别是吹风机、奶嘴和微波炉。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  <a:sym typeface="Arial" panose="020B0604020202020204" pitchFamily="34" charset="0"/>
            </a:endParaRPr>
          </a:p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一些特等奖的优秀论文绘制「词云图」辅助数据分析。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  <a:sym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15616" y="4372820"/>
            <a:ext cx="8028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Keywords in reviews, including hair dryers, pacifiers, and microwaves in sequence.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 advClick="0"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3053034" cy="343597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en-US" altLang="zh-CN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jieba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 分词 ； </a:t>
            </a:r>
            <a:r>
              <a:rPr lang="en-US" altLang="zh-CN" sz="1600" dirty="0" err="1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wordcloud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 绘图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5" name="TextBox 13"/>
          <p:cNvSpPr txBox="1">
            <a:spLocks noChangeArrowheads="1"/>
          </p:cNvSpPr>
          <p:nvPr/>
        </p:nvSpPr>
        <p:spPr bwMode="auto">
          <a:xfrm>
            <a:off x="755576" y="808348"/>
            <a:ext cx="7344816" cy="3903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jieba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【用于文本预处理】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中文文本需要通过分词获得单个的词语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jieba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是优秀的中文分词第三方库，需要额外安装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jieba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库提供三种分词模式，最简单只需掌握一个函数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cut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 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除了分词，用户还可以添加自定义的词组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defTabSz="911860">
              <a:lnSpc>
                <a:spcPct val="125000"/>
              </a:lnSpc>
              <a:spcBef>
                <a:spcPct val="20000"/>
              </a:spcBef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wordcloud</a:t>
            </a:r>
            <a:r>
              <a:rPr lang="zh-CN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【用于可视化】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wordcloud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是优秀的词云展示第三方库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以词语为基本单位，通过图形可视化的方式，更加直观和艺术地展示文本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 advClick="0"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272415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en-US" altLang="zh-CN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gensim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构建主题模型（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一）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5" name="TextBox 13"/>
          <p:cNvSpPr txBox="1">
            <a:spLocks noChangeArrowheads="1"/>
          </p:cNvSpPr>
          <p:nvPr/>
        </p:nvSpPr>
        <p:spPr bwMode="auto">
          <a:xfrm>
            <a:off x="755576" y="628008"/>
            <a:ext cx="7344816" cy="4139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第一步：构件语料库（语料文档、特征、稀疏矩阵）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文本预处理：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Arial" panose="020B0604020202020204" pitchFamily="34" charset="0"/>
                <a:sym typeface="Arial" panose="020B0604020202020204" pitchFamily="34" charset="0"/>
              </a:rPr>
              <a:t>去除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常用单词、无明确语义符号（如标点符号、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emoji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、以及其他不希望加入的单词等）、只出现一次的单词。对于英文单词，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charset="0"/>
                <a:ea typeface="黑体" charset="0"/>
                <a:cs typeface="Arial" panose="020B0604020202020204" pitchFamily="34" charset="0"/>
                <a:sym typeface="Arial" panose="020B0604020202020204" pitchFamily="34" charset="0"/>
              </a:rPr>
              <a:t>将单词转为小写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ea typeface="黑体" charset="0"/>
                <a:cs typeface="Comic Sans MS Regular" panose="030F0702030302020204" charset="0"/>
                <a:sym typeface="Arial" panose="020B0604020202020204" pitchFamily="34" charset="0"/>
              </a:rPr>
              <a:t>str.lower()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。等。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zh-CN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一种方法：</a:t>
            </a:r>
            <a:r>
              <a:rPr lang="zh-CN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词袋模型。</a:t>
            </a:r>
            <a:endParaRPr lang="zh-CN" altLang="en-US" dirty="0" err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zh-CN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建立特征的词典。词袋模型里面，一个符号（特征）就是一个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token</a:t>
            </a:r>
            <a:r>
              <a:rPr lang="zh-CN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  <a:r>
              <a:rPr lang="zh-CN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dictionary = corpora.Dictionary(texts)</a:t>
            </a:r>
            <a:endParaRPr lang="zh-CN" altLang="en-US" dirty="0" err="1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将文本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文档向量化。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vec_bow=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dictionary.doc2bow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(text)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语料库的保存：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Matrix Market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格式。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corpora.MmCorpus.serialize('/tmp/corpus.mm', corpus)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indent="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 advClick="0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272415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en-US" altLang="zh-CN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gensim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构建主题模型（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二）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5" name="TextBox 13"/>
          <p:cNvSpPr txBox="1">
            <a:spLocks noChangeArrowheads="1"/>
          </p:cNvSpPr>
          <p:nvPr/>
        </p:nvSpPr>
        <p:spPr bwMode="auto">
          <a:xfrm>
            <a:off x="755576" y="628008"/>
            <a:ext cx="7344816" cy="41960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第二步：文本向量化的转换（https://gensim.apachecn.org/#/blog/tutorial/2）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TF-IDF化：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tfidf = models.TfidfModel(corpus)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更进一步的算法调用：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1200150" lvl="2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LSI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（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LSA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）：将文档从单词袋或（优选地）TfIdf加权空间转换为较低维度的潜在空间（通过奇异值分解）。在实际语料库中，建议将200-500的目标维度作为“黄金标准” 。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model = models.LsiModel(tfidf_corpus, id2word=dictionary, num_topics=300)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1200150" lvl="2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LDA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：LDA是LSA（也称为多项PCA）的概率扩展，因此LDA的主题可以解释为对单词的概率分布。与LSA一样，这些分布也是从训练语料库中自动推断出来的。文档又被解释为这些主题的（软）混合（再次，就像LSA一样）。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model = models.LdaModel(corpus, id2word=dictionary, num_topics=100)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 advClick="0"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6191" y="160209"/>
            <a:ext cx="272415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en-US" altLang="zh-CN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gensim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构建主题模型（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三）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5" name="TextBox 13"/>
          <p:cNvSpPr txBox="1">
            <a:spLocks noChangeArrowheads="1"/>
          </p:cNvSpPr>
          <p:nvPr/>
        </p:nvSpPr>
        <p:spPr bwMode="auto">
          <a:xfrm>
            <a:off x="791771" y="628008"/>
            <a:ext cx="7344816" cy="44259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第三步：计算相似性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--&gt;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聚类（无监督）与分类（监督）算法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计算相似性：（以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LSI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为例）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1200150" lvl="2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定义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LSI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空间（降维后的特征空间）&gt;&gt;&gt; lsi = models.LsiModel(corpus, id2word=dictionary, num_topics=2)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1657350" lvl="3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主题取为</a:t>
            </a:r>
            <a:r>
              <a:rPr lang="en-US" altLang="zh-CN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2</a:t>
            </a:r>
            <a:r>
              <a:rPr lang="zh-CN" altLang="en-US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不一定是好的主题化选择，但是，</a:t>
            </a:r>
            <a:r>
              <a:rPr lang="en-US" altLang="zh-CN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2</a:t>
            </a:r>
            <a:r>
              <a:rPr lang="zh-CN" altLang="en-US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维</a:t>
            </a:r>
            <a:r>
              <a:rPr lang="en-US" altLang="zh-CN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LSI</a:t>
            </a:r>
            <a:r>
              <a:rPr lang="zh-CN" altLang="en-US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有助于我们对主题</a:t>
            </a:r>
            <a:r>
              <a:rPr lang="en-US" altLang="zh-CN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(/</a:t>
            </a:r>
            <a:r>
              <a:rPr lang="zh-CN" altLang="en-US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单词</a:t>
            </a:r>
            <a:r>
              <a:rPr lang="en-US" altLang="zh-CN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/</a:t>
            </a:r>
            <a:r>
              <a:rPr lang="zh-CN" altLang="en-US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文档）进行平面的可视化！【结合上节课学的</a:t>
            </a:r>
            <a:r>
              <a:rPr lang="en-US" altLang="zh-CN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matplotlib</a:t>
            </a:r>
            <a:r>
              <a:rPr lang="zh-CN" altLang="en-US" sz="1400" dirty="0">
                <a:solidFill>
                  <a:srgbClr val="C00000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绘图】</a:t>
            </a:r>
            <a:endParaRPr lang="zh-CN" altLang="en-US" sz="1400" dirty="0">
              <a:solidFill>
                <a:srgbClr val="C00000"/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1200150" lvl="2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相似度计算方法：</a:t>
            </a:r>
            <a:r>
              <a:rPr lang="zh-CN" altLang="en-US" sz="1400" dirty="0">
                <a:solidFill>
                  <a:schemeClr val="tx1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  <a:hlinkClick r:id="rId1" action="ppaction://hlinkfile"/>
              </a:rPr>
              <a:t>余弦相似度</a:t>
            </a:r>
            <a:r>
              <a:rPr lang="zh-CN" altLang="en-US" sz="1400" dirty="0">
                <a:solidFill>
                  <a:schemeClr val="tx1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。视情况使用</a:t>
            </a:r>
            <a:r>
              <a:rPr lang="zh-CN" altLang="en-US" sz="1400" dirty="0">
                <a:solidFill>
                  <a:schemeClr val="tx1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  <a:hlinkClick r:id="rId2" action="ppaction://hlinkfile"/>
              </a:rPr>
              <a:t>其他合适的概率相似度</a:t>
            </a:r>
            <a:r>
              <a:rPr lang="zh-CN" altLang="en-US" sz="1400" dirty="0">
                <a:solidFill>
                  <a:schemeClr val="tx1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计算。（点击查看</a:t>
            </a:r>
            <a:r>
              <a:rPr lang="en-US" altLang="zh-CN" sz="1400" dirty="0">
                <a:solidFill>
                  <a:schemeClr val="tx1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wiki</a:t>
            </a:r>
            <a:r>
              <a:rPr lang="zh-CN" altLang="en-US" sz="1400" dirty="0">
                <a:solidFill>
                  <a:schemeClr val="tx1"/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）</a:t>
            </a:r>
            <a:endParaRPr lang="zh-CN" altLang="en-US" sz="1400" dirty="0">
              <a:solidFill>
                <a:schemeClr val="tx1"/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1200150" lvl="2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1.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单独计算：将列表化的文本（词袋化的文本）输入，在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LSI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空间中进行查询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(query)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。vec_lsi = lsi[vec_bow]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1200150" lvl="2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2.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矩阵计算：对所有文档计算交叉的相似性矩阵。index = similarities.MatrixSimilarity(lsi[corpus])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1657350" lvl="3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然后查询：sims = index[vec_lsi]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聚类：常用聚类方法，比如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k-means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，层次聚类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等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  <a:p>
            <a:pPr marL="742950" lvl="1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分类（器）：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SVM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RNN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，朴素贝叶斯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 Regular" panose="030F0702030302020204" charset="0"/>
                <a:cs typeface="Comic Sans MS Regular" panose="030F0702030302020204" charset="0"/>
                <a:sym typeface="Arial" panose="020B0604020202020204" pitchFamily="34" charset="0"/>
              </a:rPr>
              <a:t>等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Comic Sans MS Regular" panose="030F0702030302020204" charset="0"/>
              <a:cs typeface="Comic Sans MS Regular" panose="030F070203030202020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 advClick="0"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56781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利用词云图和主题聚类，我们可以做什么？——一些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文献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案例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25" name="TextBox 13"/>
          <p:cNvSpPr txBox="1">
            <a:spLocks noChangeArrowheads="1"/>
          </p:cNvSpPr>
          <p:nvPr/>
        </p:nvSpPr>
        <p:spPr bwMode="auto">
          <a:xfrm>
            <a:off x="665731" y="808522"/>
            <a:ext cx="7812538" cy="26993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marL="285750" indent="-28575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总结了一些论文里的应用，有如下</a:t>
            </a:r>
            <a:r>
              <a:rPr lang="zh-CN" altLang="en-US" dirty="0">
                <a:solidFill>
                  <a:srgbClr val="C00000"/>
                </a:solidFill>
                <a:latin typeface="黑体" charset="0"/>
                <a:ea typeface="黑体" charset="0"/>
                <a:sym typeface="Arial" panose="020B0604020202020204" pitchFamily="34" charset="0"/>
              </a:rPr>
              <a:t>常见的文本分析思路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：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  <a:sym typeface="Arial" panose="020B0604020202020204" pitchFamily="34" charset="0"/>
            </a:endParaRPr>
          </a:p>
          <a:p>
            <a:pPr marL="800100" lvl="1" indent="-34290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基本：高频词可视化。（条形图、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词云图）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  <a:sym typeface="Arial" panose="020B0604020202020204" pitchFamily="34" charset="0"/>
            </a:endParaRPr>
          </a:p>
          <a:p>
            <a:pPr marL="800100" lvl="1" indent="-34290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基本：主题提取，主题含义总结。（同时可以与词云图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结合）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  <a:sym typeface="Arial" panose="020B0604020202020204" pitchFamily="34" charset="0"/>
            </a:endParaRPr>
          </a:p>
          <a:p>
            <a:pPr marL="800100" lvl="1" indent="-34290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主题分类（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*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用情感分类也是一样的）和描述性统计；（条形图、折线图、时间趋势图、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2-D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主题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可视化图）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  <a:sym typeface="Arial" panose="020B0604020202020204" pitchFamily="34" charset="0"/>
            </a:endParaRPr>
          </a:p>
          <a:p>
            <a:pPr marL="800100" lvl="1" indent="-34290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AutoNum type="arabicPeriod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主题分类和定量分析；（回归模型、时间序列模型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itchFamily="2" charset="-122"/>
                <a:ea typeface="宋体" pitchFamily="2" charset="-122"/>
                <a:sym typeface="Arial" panose="020B0604020202020204" pitchFamily="34" charset="0"/>
              </a:rPr>
              <a:t>等）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  <a:sym typeface="Arial" panose="020B0604020202020204" pitchFamily="34" charset="0"/>
            </a:endParaRPr>
          </a:p>
          <a:p>
            <a:pPr marL="800100" lvl="1" indent="-342900" defTabSz="911860">
              <a:lnSpc>
                <a:spcPct val="125000"/>
              </a:lnSpc>
              <a:spcBef>
                <a:spcPct val="20000"/>
              </a:spcBef>
              <a:buFont typeface="Wingdings" panose="05000000000000000000" pitchFamily="2" charset="2"/>
              <a:buAutoNum type="arabicPeriod"/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宋体" pitchFamily="2" charset="-122"/>
              <a:ea typeface="宋体" pitchFamily="2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 advClick="0"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37"/>
          <p:cNvSpPr txBox="1"/>
          <p:nvPr/>
        </p:nvSpPr>
        <p:spPr>
          <a:xfrm>
            <a:off x="575556" y="176719"/>
            <a:ext cx="5678170" cy="34099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565"/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利用词云图和主题聚类，我们可以做什么？——高频词</a:t>
            </a:r>
            <a:r>
              <a:rPr lang="zh-CN" altLang="en-US" sz="16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可视化</a:t>
            </a:r>
            <a:endParaRPr lang="zh-CN" altLang="en-US" sz="16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15940" y="3868420"/>
            <a:ext cx="33940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/>
              <a:t>[1] ZHAO X, FAN J, BASNYAT I, 等. Online Health Information Seeking Using “#COVID-19 Patient Seeking Help” on Weibo in Wuhan, China: Descriptive Study[J/OL]. Journal of Medical Internet Research, 2020, 22(10): e22910. DOI:10.2196/22910.</a:t>
            </a:r>
            <a:endParaRPr lang="zh-CN" altLang="en-US" sz="1200"/>
          </a:p>
        </p:txBody>
      </p:sp>
      <p:pic>
        <p:nvPicPr>
          <p:cNvPr id="4" name="图片 3" descr="截屏2022-11-05 07.54.3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755" y="699770"/>
            <a:ext cx="5354320" cy="42202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475" y="645795"/>
            <a:ext cx="2836545" cy="3094355"/>
          </a:xfrm>
          <a:prstGeom prst="rect">
            <a:avLst/>
          </a:prstGeom>
        </p:spPr>
      </p:pic>
    </p:spTree>
  </p:cSld>
  <p:clrMapOvr>
    <a:masterClrMapping/>
  </p:clrMapOvr>
  <p:transition spd="med" advClick="0">
    <p:random/>
  </p:transition>
</p:sld>
</file>

<file path=ppt/tags/tag1.xml><?xml version="1.0" encoding="utf-8"?>
<p:tagLst xmlns:p="http://schemas.openxmlformats.org/presentationml/2006/main">
  <p:tag name="PA" val="v3.0.1"/>
</p:tagLst>
</file>

<file path=ppt/tags/tag10.xml><?xml version="1.0" encoding="utf-8"?>
<p:tagLst xmlns:p="http://schemas.openxmlformats.org/presentationml/2006/main">
  <p:tag name="PA" val="v3.0.1"/>
</p:tagLst>
</file>

<file path=ppt/tags/tag11.xml><?xml version="1.0" encoding="utf-8"?>
<p:tagLst xmlns:p="http://schemas.openxmlformats.org/presentationml/2006/main">
  <p:tag name="PA" val="v3.0.1"/>
</p:tagLst>
</file>

<file path=ppt/tags/tag12.xml><?xml version="1.0" encoding="utf-8"?>
<p:tagLst xmlns:p="http://schemas.openxmlformats.org/presentationml/2006/main">
  <p:tag name="PA" val="v3.0.1"/>
</p:tagLst>
</file>

<file path=ppt/tags/tag13.xml><?xml version="1.0" encoding="utf-8"?>
<p:tagLst xmlns:p="http://schemas.openxmlformats.org/presentationml/2006/main">
  <p:tag name="PA" val="v3.0.1"/>
</p:tagLst>
</file>

<file path=ppt/tags/tag14.xml><?xml version="1.0" encoding="utf-8"?>
<p:tagLst xmlns:p="http://schemas.openxmlformats.org/presentationml/2006/main">
  <p:tag name="PA" val="v3.0.1"/>
</p:tagLst>
</file>

<file path=ppt/tags/tag15.xml><?xml version="1.0" encoding="utf-8"?>
<p:tagLst xmlns:p="http://schemas.openxmlformats.org/presentationml/2006/main">
  <p:tag name="PA" val="v3.0.1"/>
</p:tagLst>
</file>

<file path=ppt/tags/tag16.xml><?xml version="1.0" encoding="utf-8"?>
<p:tagLst xmlns:p="http://schemas.openxmlformats.org/presentationml/2006/main">
  <p:tag name="PA" val="v3.0.1"/>
</p:tagLst>
</file>

<file path=ppt/tags/tag17.xml><?xml version="1.0" encoding="utf-8"?>
<p:tagLst xmlns:p="http://schemas.openxmlformats.org/presentationml/2006/main">
  <p:tag name="PA" val="v3.0.1"/>
</p:tagLst>
</file>

<file path=ppt/tags/tag18.xml><?xml version="1.0" encoding="utf-8"?>
<p:tagLst xmlns:p="http://schemas.openxmlformats.org/presentationml/2006/main">
  <p:tag name="PA" val="v3.0.1"/>
</p:tagLst>
</file>

<file path=ppt/tags/tag19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1"/>
</p:tagLst>
</file>

<file path=ppt/tags/tag20.xml><?xml version="1.0" encoding="utf-8"?>
<p:tagLst xmlns:p="http://schemas.openxmlformats.org/presentationml/2006/main">
  <p:tag name="PA" val="v3.0.1"/>
</p:tagLst>
</file>

<file path=ppt/tags/tag21.xml><?xml version="1.0" encoding="utf-8"?>
<p:tagLst xmlns:p="http://schemas.openxmlformats.org/presentationml/2006/main">
  <p:tag name="PA" val="v3.0.1"/>
</p:tagLst>
</file>

<file path=ppt/tags/tag22.xml><?xml version="1.0" encoding="utf-8"?>
<p:tagLst xmlns:p="http://schemas.openxmlformats.org/presentationml/2006/main">
  <p:tag name="PA" val="v3.0.1"/>
</p:tagLst>
</file>

<file path=ppt/tags/tag23.xml><?xml version="1.0" encoding="utf-8"?>
<p:tagLst xmlns:p="http://schemas.openxmlformats.org/presentationml/2006/main">
  <p:tag name="PA" val="v3.0.1"/>
</p:tagLst>
</file>

<file path=ppt/tags/tag24.xml><?xml version="1.0" encoding="utf-8"?>
<p:tagLst xmlns:p="http://schemas.openxmlformats.org/presentationml/2006/main">
  <p:tag name="PA" val="v3.0.1"/>
</p:tagLst>
</file>

<file path=ppt/tags/tag25.xml><?xml version="1.0" encoding="utf-8"?>
<p:tagLst xmlns:p="http://schemas.openxmlformats.org/presentationml/2006/main">
  <p:tag name="PA" val="v3.0.1"/>
</p:tagLst>
</file>

<file path=ppt/tags/tag26.xml><?xml version="1.0" encoding="utf-8"?>
<p:tagLst xmlns:p="http://schemas.openxmlformats.org/presentationml/2006/main">
  <p:tag name="PA" val="v3.0.1"/>
</p:tagLst>
</file>

<file path=ppt/tags/tag27.xml><?xml version="1.0" encoding="utf-8"?>
<p:tagLst xmlns:p="http://schemas.openxmlformats.org/presentationml/2006/main">
  <p:tag name="PA" val="v3.0.1"/>
</p:tagLst>
</file>

<file path=ppt/tags/tag28.xml><?xml version="1.0" encoding="utf-8"?>
<p:tagLst xmlns:p="http://schemas.openxmlformats.org/presentationml/2006/main">
  <p:tag name="PA" val="v3.0.1"/>
</p:tagLst>
</file>

<file path=ppt/tags/tag29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30.xml><?xml version="1.0" encoding="utf-8"?>
<p:tagLst xmlns:p="http://schemas.openxmlformats.org/presentationml/2006/main">
  <p:tag name="PA" val="v3.0.1"/>
</p:tagLst>
</file>

<file path=ppt/tags/tag31.xml><?xml version="1.0" encoding="utf-8"?>
<p:tagLst xmlns:p="http://schemas.openxmlformats.org/presentationml/2006/main">
  <p:tag name="PA" val="v3.0.1"/>
</p:tagLst>
</file>

<file path=ppt/tags/tag32.xml><?xml version="1.0" encoding="utf-8"?>
<p:tagLst xmlns:p="http://schemas.openxmlformats.org/presentationml/2006/main">
  <p:tag name="PA" val="v3.0.1"/>
</p:tagLst>
</file>

<file path=ppt/tags/tag33.xml><?xml version="1.0" encoding="utf-8"?>
<p:tagLst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2.0"/>
  <p:tag name="AS_VERSION" val="16.9.0.0"/>
  <p:tag name="ISPRING_OUTPUT_FOLDER" val="C:\Users\Administrator\Desktop\05视频"/>
  <p:tag name="ISPRING_PLAYERS_CUSTOMIZATION" val="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MqGZkpGiNCAFT4AABqGAAAXAAAAdW5pdmVyc2FsL3VuaXZlcnNhbC5wbmftvQk01Pv/Py7hSlRCRBmtREJkyTKiUlkrW2QJZR1L9mVMCEWZut2SyJhcW2JSY8gyKJq6YTC2ZmxR9jFpmMHMmP9Mn1uW7nw/93fO73f+v985Oqc66vV6v56vx+u5PJ6v9aaFmZGQgKQAFxeX0OlTx89xcfEkcHFxj/Pzsf5Ff4OTFOuvdYHnjAy4ipt3jLF+4HE/ZnqMi6sEupF+iZf18wb/UxcCubg2vWH/Xofxy3fj4opHnD5+zDLMkdh7CRFkcwG4iN7vyKV07U/zuX3dErCHeqq5Om25BseFDU63S5kIndun3ybKuwG1d4tB6X7+hu5rfbucS+MlZGQeWPscQG4bGQmOZnYwp6YaP6p2PUtT7cLD7mX0ENMuRFLQne4UvYnKzslAzJVvs8lOdBfyXwoIH8fo+S+FJBhj0h3dcW0dn4Tzyj/kfLK+6NydP05RZVRkM8x15Pi3Xlep5VovqLziD1epG4L5YAdeQwR64alFvv+3ESFtipQ1c9xp5Rdj+vh2b0xCaC+OQBaN5PaKuvzapPUVmcNw7ajrJuPd2sFI3dzVEpVHrb+7oXeaDGNe3F3+4nhLOvlbf8bCKcAqqTLw+m4GoRkLJ3wAbr/0ynngsBB/wiH/Ugv69ldKkPkP1lcdnPszho7nMpXIbuEpaKrkQubyGs0gfeWgmE9xzs69styMmqlFIPVE7cT026UmayuEgjYkSIcNxDTN0DY6zcWKKRnxmI3w86G/3Uf4DPcDF1qhCQ45opgK0rTu/Od7NqXzlLIa8J5ZTSMmhjaLgy3OdA4lw0gRPmOxwgSiQ1l36rxWLgMSAiQEZLhAUr0+Twc7Bc3WLLovIaG23iEWrlE9ZpoeWjW0EyHU17dIKfObQtOmCknG2gMCtMAU5wEocw6qITxwgmsrM3pQBNZdj/XtR4NVwJRpKKTK/t0WDMrcebqaBCY93ZT9m+F05m1SuO02JgCIRYdmg0jQY2Zx8LKqL4o2tE4FiaMNi9aamG6jmlvLh19ftUVR4tFmPtdr86iyaqJ8ENeUsv+IQMLwsdPXDYTfXjwDIUoNT76sofkqeG3d9VGPoNMR2NzKFL5RTwtED+5frIlXShvSDm5pM4A3okHegeMMYikMFditZVndnrxMdxhCGQclksxuxLg3TmIgRvozwxo1815HDKIwAy+DLXW2Mful0zdZAykl0GoKGXW4oDR98zhePjZMh+8OtR/CtCKE9c5dkJpBwUqVFSr98mJDUpyd7S22wk/RdVIKi/Yu4IAMXCHsRIs4MJnp249rUZL2xt6GuH4xLTRvB+OLi84kqQsfL+04gxMzxqkr1lb4apco4cCPqU0zYUM1QNpHLBplPr3AnIcx5xOGkkH13mXEk5WBPO4jo8ywzfWR3ujD+dV+uUAo1SrS721kQXXeEEMEm0wNJ/TN6G5niGH9GDuxIMJNCIEWRQgJqS4L4TUsORNAQLlq0zINcwk3XPHU7MS8o5u7pxbFD5eeU1imn9/4KngNcdDfG2pV+C6oyPnELfBH5x57raaWhMHLlID/2MeX3KrOFwmSkYQ2qNtnvRQVLB15G2I3h6PA44/HyL70yzsemuIsY5BSnmrWngs2sm1bgMfrq+RDMdkU4TvHr23FSDNRz/dJe386q0PBMulYBK9Ja3QFt6y0N8ETIQxMDikBTtsWEtUaP7prg5zKZptQznIU7ZQ9rzPDiNt4TOPehx0cb0vRlk5mFPcxidWqYOhJICYSznsk4NZ0/7QjCCN1JAVFLJkj8TuPkN7nn0emJ0TgiEiq68wx5GO/kTvO+bwWxOqdhOShJBApclNa5ubB0qGHLwB52jlChGanyXYz4jL77vbN8lYWjSuQuNMQ2thWtp2q/vDWOnuaLxZUZyL4ehhglKwvl6lBrJpj8j8edDeus4h0lBptKhNDpPaWnY89aqOs5tAgwty5zsx+DGfNVTp0a2CvNIzvtMpDX/jpSvfWqPsndKTXUzwr+SF4ocy8XSYb01G8hsaENL4zNB7WMLTqLs4NIeJ1p8koc4KedWds0Tijv09bePRt5JEU2UXQLqyOqOc6s40BuXUtM2hLkJXTxit2jwerJRBHdH9Dko8ThvWoZXiUi1y0OvOd13WLAB2WAtiVi2LLzr1TEsyLghDUnZZcXeqVLHtlNaFgFy5Nh50tfNHEhHYcJFtGhQuqTsy+Mt2vopkerfZM7FB0J18Rq6v2nqKgUDDPPpYFTL4L5DXs6r2lFQv39MDFPqGIF+JrhJ8eV9xt4QXAetWZ03UyxQt9h4m7eR7WnNSpAf9RxKAGNbzfRUijYqMaWma6CU7u3tvy6lro0jo4KOHxX7VaCzXVobstPEkdcxoLlytc5PoSiXusibpqTipqRYaVoa1BYs6RzNJIcdN+5tl+z26kJc6hrkXHMrMvKyJC+gaRdDQRaWVGzC6egg7HVn9uHVrmaW45D+ytsxDdz5cGijezv6/6+Kafwhb8X3FzZYxnRXtvbGfy38yNTwGhYDu3CjYMhKBd5PhuqMwlE3dUsLpKD+RZb6zhmpmoDmIJXp59RZi/4QxsG7Ie+6SGYPRh90GvT2e9pUB43eThug/FzqMtxBn+BBfgCFU0ScwwD41t0VqALPTdZPpS571ImG1oM5vRUuroOeV2a15TYC6KyOjSWwj1URYlZGp7aXT2UXe0WSMbVN5Gm9qoZX6r9iVE310RB9PV/V845/cSspsqMF4xnu9Ud8q95boqiUd28IGkQC3i61FjugkuUqAj+pHPGMyoy3X0k+XkSMGd7K6Us7qSyGdI1DMgDukJ8zX8lcV/Bg8L86MKeGFvj9ST8zSyU0beMkkigqX3jdK+90NKmPvImxLAdEDF3SkVUUz31G+deufUHVTa9bg7x7eT7m3703djUG7MeSRoHY7O6OpDTEsD1SXwlL7MflePLq0/iX47aGrvHvUHjv5BCiVQkleE2p4/Yw7VWQguonoBe/nsiXrA6TDaxAniyZfE2qGSMad96Qlq5BoJdYftLXypxGzAdARxmv/RcCF/LsThgCOCGBjSb9YRMMKf8EQdV7NDHfgg/31Ujnlljdn1Mzho8glCyNBoSP+TgsQxJ9XkrJzqKVTXQ0iU4mINr1mij3u0Dm7oMSBy0ojQ3102FoBhmjO98FX785T9UxZhaPchXVZUsAaXiqmCZk0i/VD3o6YzfakjeIpNk53iHnp6H3OkgtqP1ojoo6BTGD2lxLDJisB3yE1EhASqxq4cqws1a2WixlK5l7MHzTxWf1u0QsOEEMGsECIU/Czi1kL/iaynDrSmQ8uAmRXkT1gMPVGXUycmeNERloG7segUyoThHnW53F5OLngMY+HJG992RrtsFdRSQTB0B+aqf1veHmxd3R3nU8pBl1hFR7TXVXTnH1mO/7Pea86jrw1iSuOC6GZ/rWJmghnYa6y6bg1bVnM2wWft15w9cnYqgXWdFp52ejWtZHX+BWzBdhUoc6oHKTidw/j9ieoqNuivtz52V90dy4e/MjsvfWVkW0oqOlMJbOVdemUVr7NcHxo1JNXfPWe9/lfC5gxmS6NSJ8OxF7yOTgLPsLNaKwvU9rB7v1fsymqiGXNfcotgEXIop/6cyy/NbRHckPDn69UtKT8/tz4Wfj+kytJWvvEXCvxfOi1gHL99daf0lfdK/C6wGsDa2jMscmqNnz536R/A50/gMTx36ReJbQvW1bWc0XaUP7i8q1mZMXmw6AhyTyAW5Bg13XBbScxindiNwGMZIoM9d3TzNrI+5qlzIQjfQeM9DhtT/UmPh4WiyOn9PVX0bx9OvpbP4pb/miBQ/2pXs3BaYCkLzz9i79XlNjUxD8M3z6z7IZ1FV6159DeRN5fYbXRfiNE0cmueZqFiIWDGl64eDNnQGrqQ8nO0w9e/fcP+8HPLmMZXdiwgtgouZ/D669YbrzeAFl4TyL/mnF/7Xgd3Gt9Dn7yl1/LbEhgaoNo7NryW+rwP5O9omV9Q2WtyWLt+OVq8ggeF+HWLuVkNxcK5Zckmsp6uIUnLgRMMt9LntXQu4E7zjhczfL33peFywC1qa9uutQyx5ZSRkPc/jA36Xf1K4nLslwR4ZW37LwW4sSbAmgBrAvzvFaDsJK9j2Kf4pj1QnRevSGhaMZpUMVHc9Di0L/xsf4k5iOni5AoD3z4b01j6OmnXpd8/7loxzeHsfOvSRLeR8LoPutSewLO7WvTglpMv/T0E0zlI/FYClQIWLfPtlRcXKB2Qo/TaMATcisWsBTfca9y0ypPNJj4bAtTti/bxgYkZTmd0Uxu7XKG6Dzxzm25y6tDA8aFT6UTbGLDhQ2NwHzznhoVcSkPXF0uZwKLnLqceuq0URkCiPAOep/vRKsZYKIrSizCMQMUbxMINn4YssPJwgYxG1cd/3l7ZY03GnTaFHfYxDutM6F8QhDI/QOV8NgFIblS1gaiAuqKnaNw4i1PKSL+OZnIVB8wGdN6cQVw14U0RupgSTjTES7+EkVl1gk59MWderLOIuReeew+pslIX8gDnIuJdFfxNBq5OegPa9CphBINddS277gMZgapdAgoJ10+vRCLrWgxu84Hq1yVi7/gOYdBTcKIq7ZWC6FbBnXYMnJ6TsuWAW+bYXtBK0Gs9E++h+rK502pzMBPSFbcNqeQKtmQes+Y0OqfeIN+ctiedjTFcnyqNSPv4dhftlajAhoTDuv4V6hyUwEzjD+QXRzHNvf5js4/SiJOVMNp1Fu4mmzOKTYftLjXcUX4/uYJ3iSr7V8D/VKQ+rUXHGCO6Pvi6wxg9GqzOXI78pEbkMeQ1G04za3u7slLGFQnPQl2F5+YDbeTZFwQ7PNaQBZkFStwMd4iDOmg2KbdZR1o7H/Afm7fD+ExUMHTU2JDhRBgEDgoxCryObOgTy5cWvMz+ut8JDEiJ09d9y/NnteQtdCXwpUxjINAIVP02WmyLoJhmmvvR01Irjfd5//OWl74vWJaf/gzdlfLDSM75H+5GTn8QXNbR8PUJ1alOLB7zhdo6GvlQCyOQwGagq+x0Zh2RHyMrIQkX9wbE/aAGn92tVswAnFSxiCyvSKkWFyzKhinNy6mOaP+jZhlL38KXMW1ixutaiuzLQqTfBGtkdTJTz6/7qb0fGpZrb6rqDFK2kt3zpKG/rhsev2jGe5iD0n7YHoG/dzcObqJ5vP6LpT4HPf0iqEt8P1rXAv+0RTj1PCfnNHA1IZPiJsQyk+/F1nGwre/SeW9IoAgl3ijP4OiO/lNMIIGy4Xsx/n/Wh+8e5YK9MlJ0k3CAlti7iwrPJLbuT9u5fMo2hpvvkPuop3mnhKCD+PdiHJTAX8vQPPJFp7OHzXc0/kcvpqUmEfH5rtGhXA+oLqV7uFmb1LNQTTLrqwieCCZSQSPheYiflPDhSnH+dhTdYuWW8/O7MEChxE2eI6/yivQ5GSP+059F1Hz9+1yj3WKGRdaKO8bPahNGOQIMTriNuvqXAItO62oDc4PH4GcnI4cVXu9y+m9DZ8MrHT336UWdxWQlYoETSBaQd0cXhau+vt6YXklCV17UFKXtoE0VRnNUsQXDzuAdx3gOksKxkSxtLEEYwAN8OJi3hPvo+ClWjDaz4iip5frTBKt1YhJ5nKL02+0VR7eKWcSct+I0gJod+m0hrFD+toDTEAUkFKcc57UcsOSoUWZH7iAdWK0EcIqNzhnwwj1n14lpWnFE5rzQXhCLkjhz1O41OP7X4Xh/xJeaCKR/GqYQCX5zjoaKbMJVOJQCKQOXYoZKwLCyhAorrZMcbMeKL1eMQv6UCOjrCR957DeHpk1VamB1yI0npA0mA6EI/ugpNmFj87fgwOmj1N7Q/g7Xs9n8iShwA3YowCmVs2gvEmCl1FxeQ1z2jdq93Hf5TQ9NF7rzB050FjWx2NzLWeU9OyInSzDF0pW+DXecR7fe9zk3cpUl5kb9/dO4t7e2Ll/I2l7eeMmjqRq/TbDhrs50vYhNobNLh0VUz0Hu3+cu6NQUZdyEDDEJoToI8IlyURDelQz1NgUki2njMNmmPoWlt7tATiAIIdDO46U3cDB4UAI/RHZMwgxq5tH6UFpCb3MR4lDzso9eR3QpmrmUR4oXvaDmUJAd9lHsoVCE6gi47o6z3H25K889VTuV9i+chxz+IdjIEf9Xhq0RkSgFiSTlbHCUPHeWra5If8nvcrF3tuXrzA3E2aw7FVnFq1MiMKLLcggdrqDZs5EHDe7xOwyWeACYO7EgJ2I2qKQpzEyn7zU8XBmJBEzjQTV5CBViQXfXPAbnsu/sJCEIZiezjdaGR7rCil2SujyhmJDBEkpAaf6xwo6ZOaVZ18jZ40xmZIaW0sZ/CM5Z35xn2yhgSaSJTe9xCZyeS4ee/BEHK5GYD/Q9torvbrreUnZDC+SDdyigdIUcXCpxkXP1EPO4R2G+lV3mhJDCobbo+iHh5otUsV22k7SgBvPJoZmwPJqG0NMnptf1FCW8Sh8VX00iGqXnY+i2TxgzjidTh7O/Lf5Q6qZwd5d2++qleZZDrfpf6sZziJEbE3brp0VjsPbPXxKljwpfryfnXTrHc0Kx1rPwususCc8eMqj0/skisP2x9ljY2O3Mkbr3QcHNejQVJyE1UlyIyDjKS5YSKnnclFoQb0sGIcH4bciGEpRzQYcPvk83yYxc/C6j8p/NV/XWxRHrUPAfPgfKb2TtsR40iYPPkcYYQXa1W7G3xbSEryG3uPX5RiAezztx2QskFBOgoGONqMzM6KCD+EbSRjWGbS8q3ck8Do666hV9S1h+Q0IzVU/kRwRRtV4RZtHwL3OIP4QSciElhVYH9PTE+onDf+HGT8hsLUzEJ6XPN2UODdmCGppZjDuYJoyo8VMWRewsfICvIVjzlEJfN/lZ6zqcUGPa2vnIWu8tFbMtifBYbEWBQG9TQxf2NHLyUMA/L2IV3OLgIedHtw0j0/VJFdCWGT4sEa1PHLqMi/w6STv7gpLayOqaYSw8zJcm1zOzaGT6Wu1ZkrMs2pU5pI0vFTMkunrivspyl1BakfnmPBbE7KvC8qDK+dkInsypU7wcmLGv3Cu0ol8lrLlKQHihkfRKBOsJP3d9t3CICTBaDORyxJy20RVHox8P23rp/QwCasqUt6nqnGG6VuKe7zdIpXS1PqDswTcBt6EKU11Lz/uEoh8V8JqAYMM0IOKSDiL+BFH6FE4qADNxvBpvNIniPTtxr5t5g1Oasmh4yt6SFTCKOAWMk1K1R6VZrnyRo7Nf2LwLdJblqJEcHTWIayKM5agXbDjFHDaPP8FqpJVjvECuezbEihejTpwcahZzS9s2Vtg6WcgpbLXyPU8x4rXMgnAMOWtgrIGxBsYaGP+3gRE23SBuJPXm+2dSxG4EHv9PaniAVzbOVKqmcVkwvaPxdQZn7ucInu1IeXMq/RxLsBzuAF92lR0KElsFcwbcnnveY+7TJ7b/XNZwlhHUmW0/n57qGOH5R8mzIQsWZBYxmrL1r3ZFPmavKrWFvRhFko2FVq/rpF7S/2UNZMVi0O8fP5y6MhsXvXo31On/svBU816tzdv4zeq1p3LB/7Zg1eh48nAhYGb9KnFMJf/nxTG6ae5dR3vJ5tXduPzfFtXcKId/v8DIAqwSx7ftvyzg+R2+PYNv81+xGQbNIPr5ZUIW55uSldBhs8SJWbGwL/dtHAtN28f6F4n9KZt00AsdCF+92QJz0Pc9W4DFTwDfqWpq36WaoTl86I7AHZVU70WGHTyEDZPGilVFUZUtxxIRbxS+voQxfMgsHcnLgMxkA3aq8+BlByJGtPtf3ZS05NecdD1Uu1VQ7BUXV+b6Yt/xpb1iykkxJDApMlF2t12VdYyJpqjCdcoG886vGba6an9Fvg+oWqyQYalCeKDqynkbYZ+5o8Xc0yov/aLJ6ZHhzK+JwIOij8BuU4EwWo9jqUhVu8BnFlE6xNVnWdpnuWAMWVKmjNe1AXdvdBZxTwdU5SyGs5Kh6wb2U9miAAX7p48xE4+ZbC7v57PSpPWROAS3ue5se+mwUU3djAoAHPn5rlGGkkCG0qYNozyGccGjux6TXs3+fhGci/05LLOSo+LJ3ed6EJ5dkQcWBbpU6t6Pgob2hDQbuj5O/N6M16pmMljNKKHnBs3I3kwFNxqPvRMN35WhKpChShH6ymO4PngY/Xgq3DWncnk+NKHcorStJCe/thh6r5rWS0K5eHxgxOfG3IXeux3cLMzStb3VK9cQ9NWb5z9thpS/AtMoHaF06sxEvLhj+cK8KlYnkIgdmkbdBjHfhuAnGp1cKz51ohg+i8zK6OhebydqRFfH5Ed3GDiONmmaB/was9lncI81KaKr0lFcnrgQfv3g9+1l6XMpI6ZxqWOuRC0cZGg6rAgELYWZUi+jq+eYYGs+YoRZT9xpGV0zzb0sH7vua4LUiFCe0uy+pRHurIXXWTwbL58orlQP7QsfmUADor7WdamLxRjrRPeDqdW+ZDIMM0QmmjCBmcyvbzY76cou9s524JEYAtNIRpWBn60C0fx7JxxsXs7hZsnod4s3F7Y9Y+82RGy8iMfmEW4zo6dejfQ99y5RUmycHxSvCQOFsjL3xxNovPdJ/hkGCcIUMmd8lgWGW2qKUl3+suucetEc990CVFfNnJ1SFoVbXJcTFjzh34a2t2iPfQiOg4dFE96y8nZwKdG+zLea8tK2NNBEWZQmVpgyHNNKZ+Zh2ha1U3bRZlk2U9McTdeiNJ55NJZU6MmvtjnB5bIFbaEtFY28eU0Wbe+Pi83pPhn5DLRnEQT0Lox1sRc+XAozZ4IKY+34O6STu24gWD52zKvj3HBYtmlP8unawAvrzFFAHrb+f2zu8L2lURDdDl2S+ZJzP4Lf045rpl7EvKr4Ah1y/ajwVH0Xuq4laA9otkXnjtZ+iSTwo2I3fKmLR7/kJK1qDPN+t8mHhL04ZzmDTNTjcOV27iz++GHAzuSs/ejhS6b2uqJMMwJSzHBaspJSqSv7Gj4W+Po8Mh1ynXhnCBqpoqVxO8B3K0sRq9K2r4xz4DcpKLv8eCA5BNRgXunXogfYpx2s3E4p6FXysFFGEh0NaZ2XCeRcgGzkQMxvKZsS8OMZFJUiT2U1B0UkKMfM/j15NBuK9gU+iIXzpw9TJb1izKPUinjNQJfP6lAf3jfAfZWz/n1D4ngiK9/iFufyQy74qYHzNy+JkXLkuR9Xm/VUI0mqHW9uQ7/4VxIc9XsBkbyLKoEvO1SZKQ6QTQbWRL/zSpsPtOcSjbHgUZneCW9Uk3jUJ+JB8CYKXGO1DcIccTghuqv1AHtP0RZM0DNvot9ijxzbd+1Z5btofDJicXBNFLVqRNcGEOi96yw9lOZ17CxJzLCEMaf5UQWwJ/mamyRXQxJsLgma/HiPRIVvQws9271E3lNy62U/lG6v73Wv14/TN4emjK1nz93Uqux8BiJq5C/iIEuj3FSLrrPYaD2sEZRCCYgbCWHCKXnjSp+y3Ur8iH2niK6XCbFwsLf/O3L0dLKTzyAWQbVVaY99sA2NhD4oBV7up3jby+AM/oRC6EO/sVL2MWnDkkEPdBN/0aD3ok374SM3LJrCn1LCz7Bi9bf9V1ZSj00btHMhWj74Q4u/d+vwexUG5GpY+GIJlLwB8wDyGAoKKsW98tXrdQyVztgheafR77Au8/w3RX4vqnDSQD7DcyGsaI7fLqoUmmXqBBnLduviNQy4SPReiABZnec5mig9QZ8Xfrohgcdwi2j5jbDszujscSADs5T6swzy0jH77UFYXarP7sabEALsOSxBX3HUM6Z1hlnGODCX45wffxQHSZ3aqaaLQsEI1oIOZUTDcVXIVImC+3CdxXVZkJVZlfXGhN0ZacX7k0JwaA+NIr29EvjgHiLioQM1AsPnAgLWsOLmX7wCI9zWgmJTOjU75r4sR2FWQlNt7gY0ydQwcxu9HjviRL5/VLjZZ2P8Ewf6hfnuKbWWGzCMU34SzI/mC0lC63Y6QhaZ0+SwXgdspS8hsdN9gW5bENj4V1oIED4Gg/hpwPoo7p/y4GcnjaI++3TBUqDP5VAqm28Pziva4il+kdGTRvYF7Slar584wi3aidkARr5zvj+KxWJ7wqM32GKV1i3YOS2p4g6RKI/KizGZx96r7DrfgCJFUyt5DeNf8tZZfGomf4hx2rR8Rw005ovHG9WUgtoSgGyhxOhMz4itynCUJTmKzdPCyYdXKjjmujR+yiZmTOhRZMJ+727rHqPTLCWJzaptqJcqHZayqhnTWLaT+YkQ9mguN2RaHBLQXp3QuYWLePRtKJr8+HDMk7RrYoYntJuV+KJVlhNwB76UDTrIXgR3F2OMeiRRjyZNG9Gjan2yqLt1TNnyOY7O/bzYiWumbHFJK/nXo5vPx1CrSWBrIQbJSZKgIfhID4t575VZyI7DNw+tcumZtvWF9bDfsdd34+k1ymPeTrRH5NMx5PdBr1ktPHvTuK3DxHk2Pdp1aQ2589q7YR2xMFZM4TF8L2YoLKj77d2eWLiLVpxzvm3izkiV1j6lvcsaaVf73shx3sXP5ovHNf8QTGSRr3V1FiUZ31u4WO/tWP9rC1FiYd/ey/Iavnd+h3k//niCLbznauHRtvUKBdcELAtqWZSv/CYUqMeYwY2Ry1nJCO9AdxovcWIfasEEtkSJGoUst+fjzVlpANlm4EuqUx97x5NJvOH3HUspTpb0J6+X0ddwoQxI/pgYK8GRtxqQBc6f9opS+p4DzO0bqKrhyS+LWNIyS8ksvA3ru+kF+sN2uyTYIWBVopO+/UqEFavEGY5LQZ7+Xk6sxnxzOe6IaBJUrX4qkK+fwynTyVfTLEXIZ3FrcF6bupKQ5mjFSsnO8XJYer6ooQlmEWd1LJBJH341kkmg02qYlX5HnJ2V10/3pVDDqroQtL845GLFUoKLGAgdM5wHZIwNsyAuRpbXoZ9eE5i8EBPmh4nU6Ztg53mTJgZ5t7fLrMhOmmuD4+ps9302ZqVydIGD1V2qXcIKCTymq1PGdXUtc3HRRvncxt+RvODepgVqXJFE1f7OKtN25+OQvHI0L1tzVLV+yT6mf2OkWPA+YCW/dmO8zp7DtUNXUpfnz/3XnD08300GiEnUcLPJ0Eocv2+9W5KiaIbbmeJO/wgAP4MuBdwHgvwJDxIapW1iPhTXYiGL5CYioUyDfezGibb4Whz9PHy8II/SF1B3x/ndyiF41l6rFQtnMTNaOqWaemqWx/wW+MYxpBI7G2XOOjFL57sxeqjwr3W/lUUzvzgtfnFMlOfUj9oCFmFwZp9IuShk7Togub59TsNavafeRjDL1WnQyUle2YB3UHcbqdCf8fmeOfrQjOBIiZecdCR9GiO+2Yblz1Zt7FE44v/UWY47S+KhWY3LV8n1HbavAqcQpKgRbZu6P75LSGQgFebS+IyMSVp1LWeUuK5A3sIYrZiFpbzT+T1bqvL+088kHkEasHlUvZvrvAX9hyKjzf+wnW2RTobkxRHCDmb248sweIb1MCGZCe2Kpnx0dyIMtzmH/8FVF3DrQkwiIHpOfrJqaujupSiYleE/jVLMeV7DEhc5vj+nScUx3jxGKuWgT+Y6wNh0ihjg3k1SWJVume42wu37W1WUU2plY59I8GCYGCzBK8n2gKjTdEa3dWR1SHafyp71RqUJAvW0fTuUwESyzvdeGav+Jq1RuQya2jk+MzHBhpA8qsSj344LdzeS5kWwfgBgcoc+GfrkRD7Oev74nAizf2q76Kfz1w0U+ZO6oCCklfF0dxDvefvTJWr5lHKBi168lA1RLv3U8Ez2Dt6VUyHWXgN/1Fn4VIKRCgYZtiU4ax5TGxKLjJKtdHDQtCaSuSgxD6CbzOybFX+Iv52XV3jXJZK22JBrLMQ32VWh0OKrA+41em/HVUl0fYwb35BgHbFOmaa6OAnV68QsDbAxnxmL4Y++ICIgpdDwUitB4h4nwtQeUWgp9G7DAAqsVhRvWiLgclQmZYQkST9J48/NdaqcikFO5de12jyt3aUBy0x4Qkg5+4+qk+Sc32vvgSbyR+CdLB5BJhUMMrfJgTZexTdlu6YTHQ3IWbKZOPTuh0lf80Chi6npLoA8gHahKH+3jZiHmEdhwqNZCpk/dreg0Mj0ThZ9uHzX2SNH/FpO2npousMyV+QctT6PPwFvCic4CSXL5BXNeVL5k2i/ldZ50V7iFatujpz0b7fWqq9h6UMdVm2vFw1YrRW8MR5PcWnREbqNp+Su/9LdNX87yjUdFzJNp6Q2HReR998gxn9v2tFrXUsw01F8E5uWrZowy2Ej1+BcGm+IE9uIEztKXkdUu3YTnEQpAvGoCW9rCI0C0XAURaQnyOV5TyxsjjQGy4UyHiJkkkDNkG27WoJgrlI0uli+Mb/g5JsK+S1mBN2Kwf7nOy658zzDPfewYWWRLCOvncTOvQQu2AKWos/B7ZonlJHFu15lW8V8KNJ/lpKeYIi7H4ar3saKQ6t2n7Dnlg6FWvhhLbOMeO00kQqiSV3fPdhztcCBgJfGy9zQLT995XbXUZCUvEUlBydoQVxXXW0TI/0/OsEIwUKQIa+Xjf4/qYSMxFPdrDKqfEs2dyz8viPXgyubdHxDbi6LKtNC/4ufaFy8BaRlQ2dVlkWEmAm++yya3MMOTJ7QgDxQ/jWBix4szydNmp1AP2jeQ5Cu2YM7JSWuuPLQYBU7pKG//aWQDmCMGqXbmg7YC0lI4PSrMEPVhyReeL1rW7Ex2xYes9Gh3rnMUp/3UD53Wm1fElzM0eKwBVKL5HMnolBj2Sb1Wt7busQkgfzaeGuZQCJ7pqxRfdWuHfGjm0rtWeFc3HJpd4r9is6Lq1GQCuwSdhwDvgEGHsKKqQOxHPcdxr7NDDnBKmGgwGkv58VRzXZfFtW6aMGRNbR044r/gymnqd6NOxPxiiwGtPEpp+nijZKReDF2Cc67d+BDFpU53PL+xzhuOzrmal75hFUCznn/UtAOr79HiMOk84O3mUrVM23DCOYCQgNCcYeg5hn9TEaTdv+8Wb9XrX7A+mnHFGpQVdmQLnrmPifQNGSiWDFLg9oXSRrOjJyaLuITFPSS6RuadqyZMuawOYzFgRKlI05JKHtIyEyKhJgJ1Uc6KO+lq6S/WaHzav69zi1euz7FcHnu5BtkaaLdJ5ZjWGWg5b7KcqK2RnJZsNnA71Oxq9oSYBnWdZZh8/EYKujMp28/rLqiB5dkRASrZ4v8euekK/leP5mNP2EtuCHxl2+4xcEBzDmMVL9r50CrESAYNy3WF3RRGfl647Xtu1WPLx8bGQlJ1R6t/UgRwSK/0jvQ3zfEryJubOfEY0jews6jHsHED9/jD3WT9HRFxa6YCNZE/OdwDLJZxiMacACwz35s8lryVLhSxXhR3/JDcv+ZX9+QEPWHiZzbR+XVR0hO/f3frDhYjkwToLlSbi3TE7IUGzKe77ziV4K2orayVODiR4kjNoFLtY1VZb7/L4/hPzvOO3/XZ3lNf09VMQpmcvuyBkY0/nVtZ/Vh+ksVr+Lhf+o4u/6qrZnnvi8CfK/PCiYDbVfkJ6EfVZefe/b717VrfRrn3V3bLzYt237RtITMPwTIv+FkjV3bxtqcJstuwEv35Yv7/f+69rWPD8nYt/mvHi2FwYuPlpD5x7j3d302ZTBOL3gOvIJdrlU1/7o210uVEdjts4FHVhzM/onMVsFVLue+5E9VYlPHVPXzlyCNmcsa8I/+97WvuDYDpbKHvZaWW/w9l5D5x/D492CyY+MhUO7rxYe6rsvcP/3f1258mwFRP9nUkbFUu03wJzL/QFiXVEmhmusi3iSeoRK5/AT9vNC/rv3wthbT59ajwqV1mdqc7f/aRP8PGfisYIJ0xCjcNMqoZaDSWqhYW9yt2Z7ts4Z2v195JK+L/cF2BYmFmTwguGEsEEbLsMh3Vt7/TxyCrYj5Rsoz5swZ83T2jFX6nI2ypXeOhf3Hfd89vUnjr9uevn9/j0QEk9YPKT0jZ8DulVxzsN6Z/R6HCatCExt03Vg4avy4sqWq6FXyGLfshHHGhefmV6qWzyb87Qk6hAIj+gYIRu+vG14JXGGS8T9U5x2L52TSmybbYR9bExfuLIX9RHZfRv+oayHRm0nlIxZ3ayyuNNzxXw13y3fpVSVYWCaqT/fqDYpq5CymQubFIWi0Ppv3fuLNwkzGgh7mLDONLNR3oNyV28mZGqjgPmj5P3iNv0VsCV//0FioiqVJVVwPPxbovsxmzgCWuNbmH/b3eRhnsEv1f3J6nOT4d55DVbvUPWQGtrhkgKOX/rW/XWt6rem1pteaZnPuMvRs0XfOnRo9lqouLDrnaPM9/Oznmnqn1pZLMYlbsUom2K7KShm+slIRsU38pyRsY2LCEBsTrI9qD7x2IL0uws4s0U998/VdQnyAiNFd8FoBg3UKcZ2lhz3sIRh2IiLxImjF9hFrj4GKuoGXWL3KEq9THjKakoS/M2O2wx45GAdKK13eq9wYb6M4Jm0gtIbW2wRgtAIuaLl92bJ+veQNakgVJhV9eCSUKrFVLQ20KmN7wHdd2madmMXPNLhAKzu7f0ZqucwJVT/OFmth/vG0n6f+aAD7nPLPxFHVdPmYOL8rZJ9WNOaYNv4ixKrd7ksCcDhu6KlfTpyuYRBqvmdU28Xxt+w5fSsN7nPdALg4DQVvtoszAoDV3hikx3BMz93evoiFlxiq1FkMO6iESHH65qdn7HPcAdmmvRzPCaXBn/4sw2GN4Z2gFS+LDd6SAo1bc9pctrwMh2NQ+lfy5VnKfbnH43wZpwWPFWU4pOqHDa3YRGfoZHoFx5FbXobDtMGd7U/ZR8+2a+DbOU4+LC/DaQqj0cKKZSV/lbfm+nKcCFlehsN0ilvCU/ai1Nvb6sGcR31ZGQ5TOzKqlmIs/3HYF1lgz0ktl5fhrI5P11RnTXXWVGel6nhMDX8/HFWCkSbo0L++senH6pBNEh6oc56OlVHdxIZs2Pf7lW3OoxQiwaauBUztTYXnNMVzFnsHWyTT3uMSQROdRV1nK8jN2qpI5KsWzpgG5LPvj3mcbqvl1mAx/Dj4FYijwjxhJ0iHNAL84HO2aZGCl/supBL2cwT5BBtkkK9Lzh0LOXJKBV2dI0bnvmO03wBeOVXhLQJ53NgV9j8Ymi279Pj+11nlH2f2QHWuztq8x4fqyEon15wbLgzhrO6FbOnbTXkMAl6OzbMqTB35fLI9LfTj5dL3nNp6Y75m1GtGvRYP1lRnTXX+X1IdLx5DNKaoDkh/A3Sz9VD159i5GMyLTaa8llnnOXUtSFIDf0sgv7aW43DxSX84qiZmEWPGabBaPHs8VFkp33qOZ2wkwg5OtFjq8x614qR+eQHZTfnXBAQvckwaB0qeGZ5fJzZqyQmVxyzos7nlldfAWANjDYw1MNbAWANjDYw1MNbAWANjDYw1MNbAWANjDYw1MNbAWANjDYw1MNbAWANjDYw1MP5/A+PrYLJSiOTR75+58W+v4xLGvEw5zWs58O7HmyTPfrxJYrqYylV6XntJBOWv7efNQY4RYzl7Eu88KrwmcMty7Tqu/0PXcZUPuQNpH9+WSSr/+kDkBPuExK0NfL+8gfP9JI8CMezA14VzzuBi7KoCw//lESKlfQ+2/vKAzn978uf1Pzyg87/1yR8ZMUFdJp2czj7on74ZPGqYzr6FIz2SVE0dRLvWuDBdgK6QnKxzFqsELJV4mEJQCmhEk/QayvXQQHIadocaCjoEVS9ioBGhN7HawagAf+WZOADdmVwcWj0xGJs1cVSJokGJVJTlwoy5YFZi1FXLvlQk2aE+wOTrVleaJmofYTrD61WDXvBNXmXaDuY58DAUsEMQPCgCkxMTKB18Gw2wywBnMsfMIREi/TQd6k5SGGaY0L9IkcqkfVGChJNr12++CIZMugII3va0qsyRg078vv1ohh2x5mu8UlUxBRd9c4T41H3mwkQN+4wsIrIPzqj4cAraZYtPpZFqIIG9AdITBdQzbyaf6tNK6GhNFKLUxnXp3SHB+ic3jBluWL1PmLZAvYVW6KGUtCEtY0LBQtgMiBSv9Ntvhlbny7pJfbJ5Es9qxkz9KgR4KR8pvaH9jISRE/miQOiW3ej+bw/KLjIqsRSdkbl7oHY9bnj+PLsThcyUipO1uIXd0pEEQh9KtT05ZDrDQwrrzdh6aLeP57rzdOo5GEi1jUJ82FXu6zRoOyTx+lvB5OOInE/oQm4iZpqUtu+N9Epx944W2ZclCJ2we/jS7ZnX6EtStBGAWnW5ua6uBa0dcRNr/zrw3ZDKnZQtMou9shJJ9w0IsTG2uw7vvFVmtTNxMnlk2KxK8avnbHLHYWG+BmaZTI7utl3OM1Z0yPXwIqzd8/ZMcWm8wAt+u1yFG330YQ0/oVQ7gsPJFwhhTIt1vkMZS1mayAWx8MBnaj3uVlmMd9U2Ga7tP58Xy78kM1USedN1uo+G/FxCnXAYpDxBpI4/Jw3Fwj87YAhGvhShq7ttH0IsPe1lL6gEoUV8aWGdSMBu/ZtM2G8hwg+RHTrCX0u/yr7O9KQN7+JOmx+HoQ77dKUHpt6d9K6fiMflgD0/tbYtEiPPfaRU/ZBCs582IaGEH5f9iZT/+gBSmrGgslmJubGe2fSjVFQTmFSGtCwMu6j8h2CCXQBVKMHlxFv6oip5U5Lyk6IzH/PIOiNf731BbXG3V1bbfDq3rgU1gtX1iVw89/XFh1MbC18gSkjog8R+lb7m4K0OeCNaQE/klQK0tM3PJ2cHrgjWY5JOohEtdOrcPveRhWpmrpOs3jmUZTJYWlzw8QEJfAjpYecxYYmGIQM4OfN4WXyE4vVXN509UoXrWqojsVEHH880Bw82T2KuYLpkgfPvq6HMlo3DbdER9KqRvbPWfj/2n0hKzF/5QIhOdHqKexVNqrneNd/orhcYpLlX4qihsihgFyEY8IQ/ftDxBK3nYdiGGszmyjv1mLrcSz0z0obT5DGn9PQ+Vw+7kbnR/hmlptJIwQYsnpGEJyMqMS3BJ1PAt8HUL7k2gmD6EKD/+xNpOuRG1XQfiRcz0ppdN7VfAghX4T47KdUH+tmiPQ9MiigQ//E23/UY2cyw3bp3w4r7oZE1zeceR9b05fiRJpyYC2c/tdzmNSQfa0G2dOmGmCQe/PReB401el9MUx0Q1j+u3L4of4FeSTTHu1NM0yeUTM6O8HvjGU9yAV+SLeQW9sVWbusrzfKIII95pnc3q9Fv6rvjr0iLmtLc35/a+HxT+O2xpjzqx9R0gQQ99pV5aCaDVDMFYjYoRasEB9gfhmlBJvGp3Z8cCB8mMfSq1KK6INgDypuh6PDLP1yil5TmrFNvE30xKkXd2Bdbsjl1RpK2eH/YIVhEcOcrFzm+Rdz9fQSB6ok9BsQ9btNzM5GekcZ+3FAS5CrUDmNUOljJe6woWvgtEuOyz4I2PzOMU1TzwqZTHDYGDJbw3yqmJTsZA47cAmvPHME35bnWsKSdeF3gako86vl2w+SrkcxIRZGbzD6Uy2irEaA6wvFZ1qspvjZjWvi799qOspTLNlxB486jOamO+OMeIe/0aHIfF0mMfQrSNsY/zM954CHQFCByl0yybeiPzrs1XTczPfeY/gaw+FUq2qgX9XjuAn2qD1UC2hflo5ApzpRe0Cad699RUR0WPWm8YwgJImA0U+bCd2CKh25jsqOn55Ap0+RuX7rOW4lKvLt3K4X6kCa0ISFFMOGBfkQPb3wMjKjTWjawz+DBhPW7eqPGXCdzvfnPnS1uBZ00R5lB7i11JrRHCI9bTKCVsiimE+0CSJk39jKe/VpOFll6x02/x/5Kf79fma5fl+4he82tNSKkhaR+LEE9VFc2ugs6guwvHKnpQpkLIVu+3HG9cDXyHWoYoyL01OXWVieiO276A8r8aEO9b5QpBAq9I4e20w3ZFnzJBIlVuUzSYLOqnbMX6nM0/sRMOHpEUHpR92z/JBIVXt+ZMAuqNMskK3t6wlQRKpuv4Zmw3RJeqgdw+HpeValNih1vhvpgPymw6fr+hc6yFIF4/HH3jQr4pw88r7XGwsdIPcKDSDGmYksa6iOFFpI+l1H89iZqWqxmYkokbEfFYb2XTerDN4a8iaG8hl2gmtKbQyn9Q/bK6ptr7cB54DsfSeHpzwNGaewX6Y5KNMHf6dQMN+S614C060qt9AMGqw/NeWygBYmZZviUNR08SCSr1LXobBnfKdiU2vXWx/Di8ZT5Ux/P6epMVb9fuvSqZQhxB7QxCC+fOVcdbq8sCmS2paJnKqzU2M+xnlAVitm9NwkxCbC/cDV9g23uvVZFwQ88htP4ohRQfCvK3ChDXkJAyng2DXiIjd2tYQu3TCeyC+5lf7F9haT4gwmzHhzUWrFJniXNvt8MCRTFQ08wPe4eBdLS1D63n7Yk+Y4HQFYnhk7wy7HsQk9FRUsoYXePB7UhDZhXpINHvYZIJiCtThJDCdsyMrwuR+XqKQ4kgZMlkbQ9DdhUvTPqTrO41889tB1i1HoR53kNpyUT0QgWhjyGzAUEs4J9ARFC36RmyH26G95AoT+SdWCERNU4iAsqMmaLQsioB51UxwIcBdSF6QgpEj3aEX3QoX7TvKB6JYZgZXjE7cdJWrXnM9pDelDSAqOsV/MVrzgOuE0k5vQzOmzRTJJwE2akeZiRWcznFXOOTtA7iQrSvjmRcqnAnKK1CDp2YRKiPaXZ7KCQMIw5CpvMjL7u02XUwJKv/7Z93pa8x4d/ezTWDgI9+IrE7JnZ8IzaE4gdZl95OcyiUwMT6H5aH9U3mtgVTRzX4t4tngR2KJoPxzyT8AIRGj5bxpjEO8sdyiTo2aG8rVofNWmFjFz5ca/Sx1pWVXR7dfjw0JTtTpy1YBPzaDc9201xb1qijDFgX3JXRt8fr8C3fBZTKzdtpyrNEncRHpmJlm3JA3vBwaI+aBcPTxqOcOU4eBhC9EHv9vaMTNSRVn8wrgrpSYJ/TPp+p0J6/9zt/u7jcyIWoWDI5z2AVxFmOhr4HXZh2FC43b0YkOyLkN97S5FX+3IVNaqn+IKNj1RPXa8QFTRVkgC9nywm7nwJqERpMQq34Pzze5NHHypHeUJ0p6J+Pm908UEMBgCpMlYO6r0NLet1zWeY6TEL3Wg9+uEV3zz6VWq1IP2ZfBdxYkCC3pmQ3vInjF1p+e/VtqSbD2d6NVh0a84w5CUe8RqWHB0ti54oKxaKz7109m8Ja56JFC5qgiA+2gFmzG+dbZj3uRpZfQ9QZUSl2SH0adqMqzdZ7AwZ+uAydxqY6rpY5dm0e0cS0w/yReYlwHj225xnv/h4IfrHEfdbMWxObRRvaKwADmFYvVCH461bJxfkPuoc9FKIH5w3pm53WACHF/gaE0PBTy5VYHEq76LYt0m6KfIkmYuVAmVwer5dKZF6deAkZzmTgx1XCCw+dFo5iEYhFkJvOJSd8yC41nxTqHkxX1izUNgEXBwCLhyyjjMHj5+3AWyfqa7ku+vjbnYIp15p1oi7EOfwyaJqxG5OmOkYGleRw9D5zC0sOz5hkHoe/CfIE5D3qaUYOjQl9Ydix4eh6As/o9uhrloyFgghkt4a19icfBjgoC8ydC2sma6UeKKl1ffUTkSJ4l5PYPqUIc8+4khij4aq6rqKoMlKvVZlhFHUn8/i9Vr3S/cHV51FSODqh8jvJ1GPxzAjdmCo0Ht8Sb3mARO3vpfsTolq3E+JFGh6AxvtqaFV1lQu+Gq8fqw3Qo0mUdXZ/6AgKr9NoFTGXA6549Zls0M0HkOiq4XiwA3RakZD3FwZWL1MFz2j9ZnVrRlWt7ocPrj4yUskuT5EeOBLlViRY+7L4pM8v5kfKfSk64A9yzGfLUzYxGDMncussUw3/ogNnMJ01SzOWsqJllaVOI9m8OJDKfQuCKML4Vt1RAi8eywdwZMEM4WJfCiNnk+FXGB5X8mQL61tN0PHpif6SCr2LXqFVRN6wJKr7tGqVYFNO9yarTDtrmOzw5fsCi/kShvTxgJq7vy8kjHVb4AMY9LHX8P3pRrXnIdS5mT1pm8Gye2VeNTrNDpVSYp+4wV3AGxOR8gvAJkjzO+nN+EfI58+fp5qVlVyWJa7a8zow+6vN1gq2HbVU2p6LueijFkpoNJgl0LCIaY4ap+IdFfikjral/kWye+we9qh55p4NlMEEn+QJvzC2kghYf/6C3UtR0l3P2e7aVDPvuiTHTJ+pW/5EZrDmCl3sviR68ZI8kV/jQPsCK6B99WkwiIijQ+ZMxZSkQz2TWrJIp+NZ7cKmsbCQSxPEhneaCPURFJlfbB0/b66lrE4+ISvRO/En5KIkqDXLwFHoksujBtBJ4x+kuDbfIPSqtXRZegZ4sFZZg4JgmBEDt6U3YbRNy79dvaFIuRpNKEpjznstzhc6i+3GLmo8qJ8Poj+MQJy/9kVfVYUBCuLwsKJwd8IpY/BejbeQPrWV9j41kDNS38L/5SveZo2VQBB9LvTjBkvsepPge6waey5x22AfdqYW7QDRz1gHTxOjHEbxJRw4CiskNnhxOhogjHnYRsTBPpcR0nMRVJitZIFonZCA0LWgJrBzauRR/r6pyWNZfVon1Kr9u2Rdr/+t9U8lbphjsxwMQEfINyKHD84e1Zn5ByFKkoTBldZxhlKA+ey3axE3oFxSPY9331VrLy7V3tH0sjJdMOkqVeH1L3VtsDAug0n5FHh70a8iInUfsl+SEpa5H8+3uk60H4Pnsd/dNPHYT1X2lN2ptwdeo5+h0qvq7M44ZYoOhXJChP7p47MTIXW0PD+o3sA8+86AgdftQ7feRI5FWH214r7RpVra18J1bt5dJjTLoqnTGqjEA/tJ6UEdh4+gEZUxsXBu78WXOmhHqiHY7WCjhzb4cSjy4pEv2lMCz+aC11sfQGciwOWL8yd1dkvevX3fmrTcPizFZM4rwQtJctIqs3AIJ8ayhCw/oK8xNHPvPJA6jQG0N8DYTLS51QpONLcBR3r+e7Jyo1b/+E14SuQtMb01+mxv8xidLqwp8BefLvJaUrKyfjbmGYOffUnJ9X9MVjIYmBBlv+Ndb++U5wW8+76FPsy9iD6X0cdz8kruv8yTcMqMMfKEnb90/wb13oF1S1pLTvTmYwXXqfOyB34dZZnVuLGQTl0cSx8boGlWX7vB/76/Zjf3GzVp9lS9KrSHny713s5sVjMdJyNEziY/O2D0sYbPMd/mQWqrXXm202+Oem+MAtZRym+fUTLPt+Xi/Xr9Amz48UGzrH/H1BLAwQUAAIACADKhmZKgCPPFksAAABqAAAAGwAAAHVuaXZlcnNhbC91bml2ZXJzYWwucG5nLnhtbLOxr8jNUShLLSrOzM+zVTLUM1Cyt+PlsikoSi3LTC1XqACKAQUhQEmh0lbJxAjBLc9MKcmwVbIwNUOIZaRmpmeU2CqZISnUBxoJAFBLAQIAABQAAgAIAESUV0cjtE77+wIAALAIAAAUAAAAAAAAAAEAAAAAAAAAAAB1bml2ZXJzYWwvcGxheWVyLnhtbFBLAQIAABQAAgAIAMqGZkpGiNCAFT4AABqGAAAXAAAAAAAAAAAAAAAAAC0DAAB1bml2ZXJzYWwvdW5pdmVyc2FsLnBuZ1BLAQIAABQAAgAIAMqGZkqAI88WSwAAAGoAAAAbAAAAAAAAAAEAAAAAAHdBAAB1bml2ZXJzYWwvdW5pdmVyc2FsLnBuZy54bWxQSwUGAAAAAAMAAwDQAAAA+0EAAAAA"/>
  <p:tag name="ISPRING_PRESENTATION_TITLE" val="www.33ppt.com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_ULTRA_SCORM_COURSE_ID" val="E67137AC-BED3-4019-A081-B7C177D065E6"/>
  <p:tag name="ISPRINGCLOUDFOLDERID" val="0"/>
  <p:tag name="ISPRINGCLOUDFOLDERPATH" val="Repository"/>
  <p:tag name="ISPRINGONLINEFOLDERID" val="0"/>
  <p:tag name="ISPRINGONLINEFOLDERPATH" val="Content List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ags/tag9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www.33ppt.com">
  <a:themeElements>
    <a:clrScheme name="自定义 54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84250"/>
      </a:accent1>
      <a:accent2>
        <a:srgbClr val="CF4F44"/>
      </a:accent2>
      <a:accent3>
        <a:srgbClr val="084250"/>
      </a:accent3>
      <a:accent4>
        <a:srgbClr val="7ACEBE"/>
      </a:accent4>
      <a:accent5>
        <a:srgbClr val="528830"/>
      </a:accent5>
      <a:accent6>
        <a:srgbClr val="C9282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5485</Words>
  <Application>WPS 文字</Application>
  <PresentationFormat>Custom</PresentationFormat>
  <Paragraphs>180</Paragraphs>
  <Slides>22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2" baseType="lpstr">
      <vt:lpstr>Arial</vt:lpstr>
      <vt:lpstr>宋体</vt:lpstr>
      <vt:lpstr>Wingdings</vt:lpstr>
      <vt:lpstr>微软雅黑</vt:lpstr>
      <vt:lpstr>汉仪旗黑</vt:lpstr>
      <vt:lpstr>Roboto Condensed</vt:lpstr>
      <vt:lpstr>苹方-简</vt:lpstr>
      <vt:lpstr>Calibri</vt:lpstr>
      <vt:lpstr>方正兰亭细黑_GBK</vt:lpstr>
      <vt:lpstr>Times New Roman</vt:lpstr>
      <vt:lpstr>Courier New</vt:lpstr>
      <vt:lpstr>黑体</vt:lpstr>
      <vt:lpstr>Comic Sans MS Regular</vt:lpstr>
      <vt:lpstr>Helvetica Neue</vt:lpstr>
      <vt:lpstr>宋体</vt:lpstr>
      <vt:lpstr>Arial Unicode MS</vt:lpstr>
      <vt:lpstr>汉仪书宋二KW</vt:lpstr>
      <vt:lpstr>黑体-简</vt:lpstr>
      <vt:lpstr>汉仪中黑KW</vt:lpstr>
      <vt:lpstr>www.33ppt.com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互联网文本分析作业二：词云图</dc:title>
  <dc:creator>徐澜玲</dc:creator>
  <cp:lastModifiedBy>The_justice</cp:lastModifiedBy>
  <cp:revision>40</cp:revision>
  <dcterms:created xsi:type="dcterms:W3CDTF">2022-11-05T00:41:56Z</dcterms:created>
  <dcterms:modified xsi:type="dcterms:W3CDTF">2022-11-05T00:41:56Z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3B24B616F7600A186C9E6563AFA80519</vt:lpwstr>
  </property>
  <property fmtid="{D5CDD505-2E9C-101B-9397-08002B2CF9AE}" pid="3" name="KSOProductBuildVer">
    <vt:lpwstr>2052-4.6.1.7467</vt:lpwstr>
  </property>
</Properties>
</file>

<file path=docProps/thumbnail.jpeg>
</file>